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7" r:id="rId2"/>
    <p:sldId id="261" r:id="rId3"/>
    <p:sldId id="262" r:id="rId4"/>
    <p:sldId id="258" r:id="rId5"/>
    <p:sldId id="267" r:id="rId6"/>
    <p:sldId id="260" r:id="rId7"/>
    <p:sldId id="259" r:id="rId8"/>
    <p:sldId id="266" r:id="rId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3" d="100"/>
          <a:sy n="93" d="100"/>
        </p:scale>
        <p:origin x="21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1A3C854-50EE-4339-B29F-CA0B0A279F4B}" type="datetimeFigureOut">
              <a:rPr kumimoji="1" lang="ja-JP" altLang="en-US" smtClean="0"/>
              <a:t>2025/6/12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B695C34-9018-4EDE-9CC7-A03C8D680F61}" type="slidenum">
              <a:rPr kumimoji="1" lang="ja-JP" altLang="en-US" smtClean="0"/>
              <a:t>‹#›</a:t>
            </a:fld>
            <a:endParaRPr kumimoji="1" lang="ja-JP" altLang="en-US"/>
          </a:p>
        </p:txBody>
      </p:sp>
    </p:spTree>
    <p:extLst>
      <p:ext uri="{BB962C8B-B14F-4D97-AF65-F5344CB8AC3E}">
        <p14:creationId xmlns:p14="http://schemas.microsoft.com/office/powerpoint/2010/main" val="2303081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ja-JP" altLang="en-US"/>
              <a:t>マスター タイトルの書式設定</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3D0AD60-79C2-EB50-05B0-5901F6BC2366}"/>
              </a:ext>
            </a:extLst>
          </p:cNvPr>
          <p:cNvSpPr>
            <a:spLocks noGrp="1"/>
          </p:cNvSpPr>
          <p:nvPr>
            <p:ph type="body" idx="1"/>
          </p:nvPr>
        </p:nvSpPr>
        <p:spPr>
          <a:xfrm>
            <a:off x="618688" y="267572"/>
            <a:ext cx="9758494" cy="628134"/>
          </a:xfrm>
        </p:spPr>
        <p:txBody>
          <a:bodyPr>
            <a:noAutofit/>
          </a:bodyPr>
          <a:lstStyle/>
          <a:p>
            <a:r>
              <a:rPr kumimoji="1" lang="ja-JP" altLang="en-US" sz="2800" dirty="0">
                <a:solidFill>
                  <a:srgbClr val="FFFF00"/>
                </a:solidFill>
              </a:rPr>
              <a:t>地域経済分析システム</a:t>
            </a:r>
            <a:r>
              <a:rPr kumimoji="1" lang="en-US" altLang="ja-JP" sz="2800" dirty="0">
                <a:solidFill>
                  <a:srgbClr val="FFFF00"/>
                </a:solidFill>
              </a:rPr>
              <a:t>REASAS</a:t>
            </a:r>
            <a:r>
              <a:rPr kumimoji="1" lang="ja-JP" altLang="en-US" sz="2800" dirty="0">
                <a:solidFill>
                  <a:srgbClr val="FFFF00"/>
                </a:solidFill>
              </a:rPr>
              <a:t>による　地域経済動向について</a:t>
            </a:r>
          </a:p>
        </p:txBody>
      </p:sp>
      <p:pic>
        <p:nvPicPr>
          <p:cNvPr id="5" name="図 4">
            <a:extLst>
              <a:ext uri="{FF2B5EF4-FFF2-40B4-BE49-F238E27FC236}">
                <a16:creationId xmlns:a16="http://schemas.microsoft.com/office/drawing/2014/main" id="{BDCD3DD5-A3DF-B8E9-91AD-9C3D8AEF6716}"/>
              </a:ext>
            </a:extLst>
          </p:cNvPr>
          <p:cNvPicPr>
            <a:picLocks noChangeAspect="1"/>
          </p:cNvPicPr>
          <p:nvPr/>
        </p:nvPicPr>
        <p:blipFill rotWithShape="1">
          <a:blip r:embed="rId2">
            <a:extLst>
              <a:ext uri="{28A0092B-C50C-407E-A947-70E740481C1C}">
                <a14:useLocalDpi xmlns:a14="http://schemas.microsoft.com/office/drawing/2010/main" val="0"/>
              </a:ext>
            </a:extLst>
          </a:blip>
          <a:srcRect b="18594"/>
          <a:stretch/>
        </p:blipFill>
        <p:spPr bwMode="auto">
          <a:xfrm>
            <a:off x="328183" y="1065402"/>
            <a:ext cx="5498394" cy="404265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テキスト ボックス 1">
            <a:extLst>
              <a:ext uri="{FF2B5EF4-FFF2-40B4-BE49-F238E27FC236}">
                <a16:creationId xmlns:a16="http://schemas.microsoft.com/office/drawing/2014/main" id="{5FF42632-A059-6947-B61C-EBC1244FD491}"/>
              </a:ext>
            </a:extLst>
          </p:cNvPr>
          <p:cNvSpPr txBox="1"/>
          <p:nvPr/>
        </p:nvSpPr>
        <p:spPr>
          <a:xfrm>
            <a:off x="328182" y="5277751"/>
            <a:ext cx="11398069" cy="1292662"/>
          </a:xfrm>
          <a:prstGeom prst="rect">
            <a:avLst/>
          </a:prstGeom>
          <a:noFill/>
        </p:spPr>
        <p:txBody>
          <a:bodyPr wrap="square" rtlCol="0">
            <a:spAutoFit/>
          </a:bodyPr>
          <a:lstStyle/>
          <a:p>
            <a:r>
              <a:rPr kumimoji="1" lang="ja-JP" altLang="en-US" sz="2400" dirty="0"/>
              <a:t>人口ピラミッド</a:t>
            </a:r>
            <a:br>
              <a:rPr kumimoji="1" lang="en-US" altLang="ja-JP" dirty="0"/>
            </a:br>
            <a:r>
              <a:rPr kumimoji="1" lang="ja-JP" altLang="en-US" dirty="0"/>
              <a:t>現在と将来の人口構成を示したグラフである老齢人口（６５歳以上）の割合を見ると</a:t>
            </a:r>
            <a:r>
              <a:rPr kumimoji="1" lang="en-US" altLang="ja-JP" dirty="0"/>
              <a:t>2020</a:t>
            </a:r>
            <a:r>
              <a:rPr kumimoji="1" lang="ja-JP" altLang="en-US" dirty="0"/>
              <a:t>年の</a:t>
            </a:r>
            <a:r>
              <a:rPr kumimoji="1" lang="en-US" altLang="ja-JP" dirty="0"/>
              <a:t>19</a:t>
            </a:r>
            <a:r>
              <a:rPr kumimoji="1" lang="ja-JP" altLang="en-US" dirty="0"/>
              <a:t>％から</a:t>
            </a:r>
            <a:r>
              <a:rPr kumimoji="1" lang="en-US" altLang="ja-JP" dirty="0"/>
              <a:t>2050</a:t>
            </a:r>
            <a:r>
              <a:rPr kumimoji="1" lang="ja-JP" altLang="en-US" dirty="0"/>
              <a:t>年には</a:t>
            </a:r>
            <a:r>
              <a:rPr kumimoji="1" lang="en-US" altLang="ja-JP" dirty="0"/>
              <a:t>30</a:t>
            </a:r>
            <a:r>
              <a:rPr kumimoji="1" lang="ja-JP" altLang="en-US" dirty="0"/>
              <a:t>％まで上昇し、生産年齢人口は</a:t>
            </a:r>
            <a:r>
              <a:rPr kumimoji="1" lang="en-US" altLang="ja-JP" dirty="0"/>
              <a:t>2020</a:t>
            </a:r>
            <a:r>
              <a:rPr kumimoji="1" lang="ja-JP" altLang="en-US" dirty="0"/>
              <a:t>年の６４％から５６％に低下する見込みである。滋賀県平均との比較では、老年人口の割合は低く、生産年齢人口と年少人口の割合は高い</a:t>
            </a:r>
          </a:p>
        </p:txBody>
      </p:sp>
      <p:pic>
        <p:nvPicPr>
          <p:cNvPr id="11" name="図 10">
            <a:extLst>
              <a:ext uri="{FF2B5EF4-FFF2-40B4-BE49-F238E27FC236}">
                <a16:creationId xmlns:a16="http://schemas.microsoft.com/office/drawing/2014/main" id="{F338C082-9F85-AE39-7DFC-8295EB81D38F}"/>
              </a:ext>
            </a:extLst>
          </p:cNvPr>
          <p:cNvPicPr>
            <a:picLocks noChangeAspect="1"/>
          </p:cNvPicPr>
          <p:nvPr/>
        </p:nvPicPr>
        <p:blipFill>
          <a:blip r:embed="rId3"/>
          <a:srcRect b="18422"/>
          <a:stretch/>
        </p:blipFill>
        <p:spPr>
          <a:xfrm>
            <a:off x="6096000" y="1065402"/>
            <a:ext cx="5630252" cy="4012338"/>
          </a:xfrm>
          <a:prstGeom prst="rect">
            <a:avLst/>
          </a:prstGeom>
        </p:spPr>
      </p:pic>
    </p:spTree>
    <p:extLst>
      <p:ext uri="{BB962C8B-B14F-4D97-AF65-F5344CB8AC3E}">
        <p14:creationId xmlns:p14="http://schemas.microsoft.com/office/powerpoint/2010/main" val="415588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1C1EB7E-BBE1-B380-00A2-4DCFDBFC1D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243"/>
          <a:stretch/>
        </p:blipFill>
        <p:spPr bwMode="auto">
          <a:xfrm>
            <a:off x="234440" y="872085"/>
            <a:ext cx="6115614" cy="34691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AF5E90CE-4B71-1063-994D-5392552BD002}"/>
              </a:ext>
            </a:extLst>
          </p:cNvPr>
          <p:cNvPicPr>
            <a:picLocks noChangeAspect="1"/>
          </p:cNvPicPr>
          <p:nvPr/>
        </p:nvPicPr>
        <p:blipFill>
          <a:blip r:embed="rId3"/>
          <a:srcRect l="5118" r="5996" b="26697"/>
          <a:stretch/>
        </p:blipFill>
        <p:spPr>
          <a:xfrm>
            <a:off x="6544623" y="872786"/>
            <a:ext cx="5202534" cy="3485011"/>
          </a:xfrm>
          <a:prstGeom prst="rect">
            <a:avLst/>
          </a:prstGeom>
        </p:spPr>
      </p:pic>
      <p:sp>
        <p:nvSpPr>
          <p:cNvPr id="7" name="テキスト ボックス 6">
            <a:extLst>
              <a:ext uri="{FF2B5EF4-FFF2-40B4-BE49-F238E27FC236}">
                <a16:creationId xmlns:a16="http://schemas.microsoft.com/office/drawing/2014/main" id="{6889AB7F-218B-ACAB-7FB9-0C0605969B77}"/>
              </a:ext>
            </a:extLst>
          </p:cNvPr>
          <p:cNvSpPr txBox="1"/>
          <p:nvPr/>
        </p:nvSpPr>
        <p:spPr>
          <a:xfrm>
            <a:off x="432425" y="4904844"/>
            <a:ext cx="11314732" cy="1292662"/>
          </a:xfrm>
          <a:prstGeom prst="rect">
            <a:avLst/>
          </a:prstGeom>
          <a:noFill/>
        </p:spPr>
        <p:txBody>
          <a:bodyPr wrap="square" rtlCol="0">
            <a:spAutoFit/>
          </a:bodyPr>
          <a:lstStyle/>
          <a:p>
            <a:r>
              <a:rPr kumimoji="1" lang="ja-JP" altLang="en-US" sz="2400" dirty="0"/>
              <a:t>年齢別人口推移</a:t>
            </a:r>
            <a:endParaRPr kumimoji="1" lang="en-US" altLang="ja-JP" sz="2400" dirty="0"/>
          </a:p>
          <a:p>
            <a:r>
              <a:rPr kumimoji="1" lang="ja-JP" altLang="en-US" dirty="0"/>
              <a:t>２０２５年の栗東市人口は約７万人であり、</a:t>
            </a:r>
            <a:r>
              <a:rPr kumimoji="1" lang="en-US" altLang="ja-JP" dirty="0"/>
              <a:t>1980</a:t>
            </a:r>
            <a:r>
              <a:rPr kumimoji="1" lang="ja-JP" altLang="en-US" dirty="0"/>
              <a:t>年以降上昇しきたが、今後は横ばいを続け緩やかに減少していく見込みである。年齢別に今後の傾向を見ると年少人口・生産年齢人口は今後緩やかに低下していくものの、老齢人口はそれ以上に増加し、</a:t>
            </a:r>
            <a:r>
              <a:rPr kumimoji="1" lang="en-US" altLang="ja-JP" dirty="0"/>
              <a:t>2040</a:t>
            </a:r>
            <a:r>
              <a:rPr kumimoji="1" lang="ja-JP" altLang="en-US" dirty="0"/>
              <a:t>年から低下していくことが推計される。</a:t>
            </a:r>
          </a:p>
        </p:txBody>
      </p:sp>
    </p:spTree>
    <p:extLst>
      <p:ext uri="{BB962C8B-B14F-4D97-AF65-F5344CB8AC3E}">
        <p14:creationId xmlns:p14="http://schemas.microsoft.com/office/powerpoint/2010/main" val="300334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AF3B9B3-7BDA-EF6C-1B12-62B45E8A803E}"/>
              </a:ext>
            </a:extLst>
          </p:cNvPr>
          <p:cNvPicPr>
            <a:picLocks noChangeAspect="1"/>
          </p:cNvPicPr>
          <p:nvPr/>
        </p:nvPicPr>
        <p:blipFill>
          <a:blip r:embed="rId2"/>
          <a:srcRect l="10656" r="9220" b="27207"/>
          <a:stretch/>
        </p:blipFill>
        <p:spPr>
          <a:xfrm>
            <a:off x="815545" y="189469"/>
            <a:ext cx="4596713" cy="4992131"/>
          </a:xfrm>
          <a:prstGeom prst="rect">
            <a:avLst/>
          </a:prstGeom>
        </p:spPr>
      </p:pic>
      <p:pic>
        <p:nvPicPr>
          <p:cNvPr id="7" name="図 6">
            <a:extLst>
              <a:ext uri="{FF2B5EF4-FFF2-40B4-BE49-F238E27FC236}">
                <a16:creationId xmlns:a16="http://schemas.microsoft.com/office/drawing/2014/main" id="{EFFDFE50-8A57-5FD1-DDE9-B8F8CE413500}"/>
              </a:ext>
            </a:extLst>
          </p:cNvPr>
          <p:cNvPicPr>
            <a:picLocks noChangeAspect="1"/>
          </p:cNvPicPr>
          <p:nvPr/>
        </p:nvPicPr>
        <p:blipFill>
          <a:blip r:embed="rId3"/>
          <a:srcRect l="8759" r="9250" b="27207"/>
          <a:stretch/>
        </p:blipFill>
        <p:spPr>
          <a:xfrm>
            <a:off x="6598508" y="189470"/>
            <a:ext cx="4703807" cy="4992130"/>
          </a:xfrm>
          <a:prstGeom prst="rect">
            <a:avLst/>
          </a:prstGeom>
        </p:spPr>
      </p:pic>
      <p:sp>
        <p:nvSpPr>
          <p:cNvPr id="8" name="テキスト ボックス 7">
            <a:extLst>
              <a:ext uri="{FF2B5EF4-FFF2-40B4-BE49-F238E27FC236}">
                <a16:creationId xmlns:a16="http://schemas.microsoft.com/office/drawing/2014/main" id="{8AFD2B6B-FB3B-4F57-3161-FE4414DBC6BD}"/>
              </a:ext>
            </a:extLst>
          </p:cNvPr>
          <p:cNvSpPr txBox="1"/>
          <p:nvPr/>
        </p:nvSpPr>
        <p:spPr>
          <a:xfrm>
            <a:off x="204223" y="5257562"/>
            <a:ext cx="11628759" cy="1600438"/>
          </a:xfrm>
          <a:prstGeom prst="rect">
            <a:avLst/>
          </a:prstGeom>
          <a:noFill/>
        </p:spPr>
        <p:txBody>
          <a:bodyPr wrap="square" rtlCol="0">
            <a:spAutoFit/>
          </a:bodyPr>
          <a:lstStyle/>
          <a:p>
            <a:r>
              <a:rPr kumimoji="1" lang="ja-JP" altLang="en-US" dirty="0"/>
              <a:t>通勤・通学者の流入者数・流出者数</a:t>
            </a:r>
            <a:br>
              <a:rPr kumimoji="1" lang="en-US" altLang="ja-JP" dirty="0"/>
            </a:br>
            <a:r>
              <a:rPr kumimoji="1" lang="ja-JP" altLang="en-US" sz="1600" dirty="0"/>
              <a:t>　流入・流出とも草津市、大津市、守山市の近隣市が５０％以上であり共同の生活圏であることが推察され、新規出店の際は、</a:t>
            </a:r>
            <a:endParaRPr kumimoji="1" lang="en-US" altLang="ja-JP" sz="1600" dirty="0"/>
          </a:p>
          <a:p>
            <a:r>
              <a:rPr kumimoji="1" lang="ja-JP" altLang="en-US" sz="1600" dirty="0"/>
              <a:t>　他市の状況を考慮する必要がある。</a:t>
            </a:r>
            <a:br>
              <a:rPr kumimoji="1" lang="en-US" altLang="ja-JP" sz="1600" dirty="0"/>
            </a:br>
            <a:r>
              <a:rPr kumimoji="1" lang="ja-JP" altLang="en-US" sz="1600" dirty="0"/>
              <a:t>　流出者が１，０００人程度多くなっているが、通学の流出者の差引が２，０００人程度であることから、実際には１，０００人程度</a:t>
            </a:r>
            <a:br>
              <a:rPr kumimoji="1" lang="en-US" altLang="ja-JP" sz="1600" dirty="0"/>
            </a:br>
            <a:r>
              <a:rPr kumimoji="1" lang="ja-JP" altLang="en-US" sz="1600" dirty="0"/>
              <a:t>　が市内に流入（勤務）している。通勤者の県外勤務も京都市が約１０％程度であり、他府県のベットタウンとしての役割はもとより</a:t>
            </a:r>
            <a:br>
              <a:rPr kumimoji="1" lang="en-US" altLang="ja-JP" sz="1600" dirty="0"/>
            </a:br>
            <a:r>
              <a:rPr kumimoji="1" lang="ja-JP" altLang="en-US" sz="1600" dirty="0"/>
              <a:t>　滋賀県民の勤務地としての役割も大きい</a:t>
            </a:r>
          </a:p>
        </p:txBody>
      </p:sp>
      <p:pic>
        <p:nvPicPr>
          <p:cNvPr id="6" name="図 5">
            <a:extLst>
              <a:ext uri="{FF2B5EF4-FFF2-40B4-BE49-F238E27FC236}">
                <a16:creationId xmlns:a16="http://schemas.microsoft.com/office/drawing/2014/main" id="{381404A4-68D8-8E03-67BB-43FA23F60F64}"/>
              </a:ext>
            </a:extLst>
          </p:cNvPr>
          <p:cNvPicPr>
            <a:picLocks noChangeAspect="1"/>
          </p:cNvPicPr>
          <p:nvPr/>
        </p:nvPicPr>
        <p:blipFill>
          <a:blip r:embed="rId4"/>
          <a:srcRect l="10051" r="7957" b="27207"/>
          <a:stretch/>
        </p:blipFill>
        <p:spPr>
          <a:xfrm>
            <a:off x="6598508" y="189469"/>
            <a:ext cx="4703806" cy="4992130"/>
          </a:xfrm>
          <a:prstGeom prst="rect">
            <a:avLst/>
          </a:prstGeom>
        </p:spPr>
      </p:pic>
    </p:spTree>
    <p:extLst>
      <p:ext uri="{BB962C8B-B14F-4D97-AF65-F5344CB8AC3E}">
        <p14:creationId xmlns:p14="http://schemas.microsoft.com/office/powerpoint/2010/main" val="165595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2ABCC80-C04F-003A-633A-4A840A23AE18}"/>
              </a:ext>
            </a:extLst>
          </p:cNvPr>
          <p:cNvSpPr>
            <a:spLocks noGrp="1"/>
          </p:cNvSpPr>
          <p:nvPr>
            <p:ph type="body" idx="1"/>
          </p:nvPr>
        </p:nvSpPr>
        <p:spPr>
          <a:xfrm>
            <a:off x="6318808" y="3880022"/>
            <a:ext cx="5314050" cy="2666998"/>
          </a:xfrm>
        </p:spPr>
        <p:txBody>
          <a:bodyPr/>
          <a:lstStyle/>
          <a:p>
            <a:r>
              <a:rPr kumimoji="1" lang="ja-JP" altLang="en-US" dirty="0"/>
              <a:t>事業所数・従業員数・売上高</a:t>
            </a:r>
            <a:endParaRPr kumimoji="1" lang="en-US" altLang="ja-JP" dirty="0"/>
          </a:p>
          <a:p>
            <a:r>
              <a:rPr kumimoji="1" lang="ja-JP" altLang="en-US" dirty="0"/>
              <a:t>２０１６年から２０２１年</a:t>
            </a:r>
            <a:r>
              <a:rPr lang="ja-JP" altLang="en-US" dirty="0"/>
              <a:t>まで</a:t>
            </a:r>
            <a:r>
              <a:rPr kumimoji="1" lang="ja-JP" altLang="en-US" dirty="0"/>
              <a:t>事業所数自体は減少しているものの、売上や従業員数は増加して</a:t>
            </a:r>
            <a:r>
              <a:rPr lang="ja-JP" altLang="en-US" dirty="0"/>
              <a:t>いる。このことは</a:t>
            </a:r>
            <a:r>
              <a:rPr kumimoji="1" lang="ja-JP" altLang="en-US" dirty="0"/>
              <a:t>堅実な企業な発展を遂げているとともに、大規模事業者が進出してきたことが</a:t>
            </a:r>
            <a:r>
              <a:rPr lang="ja-JP" altLang="en-US" dirty="0"/>
              <a:t>伺え、定住人口と流入人口増加の一因であると考えられる。</a:t>
            </a:r>
            <a:endParaRPr kumimoji="1" lang="ja-JP" altLang="en-US" dirty="0"/>
          </a:p>
        </p:txBody>
      </p:sp>
      <p:pic>
        <p:nvPicPr>
          <p:cNvPr id="11" name="図 10">
            <a:extLst>
              <a:ext uri="{FF2B5EF4-FFF2-40B4-BE49-F238E27FC236}">
                <a16:creationId xmlns:a16="http://schemas.microsoft.com/office/drawing/2014/main" id="{3553369F-6CD8-22C0-DE75-81530D736153}"/>
              </a:ext>
            </a:extLst>
          </p:cNvPr>
          <p:cNvPicPr>
            <a:picLocks noChangeAspect="1"/>
          </p:cNvPicPr>
          <p:nvPr/>
        </p:nvPicPr>
        <p:blipFill>
          <a:blip r:embed="rId2"/>
          <a:srcRect l="7568" r="8855" b="53333"/>
          <a:stretch/>
        </p:blipFill>
        <p:spPr>
          <a:xfrm>
            <a:off x="559143" y="211519"/>
            <a:ext cx="4630723" cy="3298971"/>
          </a:xfrm>
          <a:prstGeom prst="rect">
            <a:avLst/>
          </a:prstGeom>
        </p:spPr>
      </p:pic>
      <p:pic>
        <p:nvPicPr>
          <p:cNvPr id="21" name="図 20">
            <a:extLst>
              <a:ext uri="{FF2B5EF4-FFF2-40B4-BE49-F238E27FC236}">
                <a16:creationId xmlns:a16="http://schemas.microsoft.com/office/drawing/2014/main" id="{CE61E5C4-4519-3D7C-B30F-BBFCA69E11D8}"/>
              </a:ext>
            </a:extLst>
          </p:cNvPr>
          <p:cNvPicPr>
            <a:picLocks noChangeAspect="1"/>
          </p:cNvPicPr>
          <p:nvPr/>
        </p:nvPicPr>
        <p:blipFill>
          <a:blip r:embed="rId3"/>
          <a:srcRect l="6821" r="7028" b="54444"/>
          <a:stretch/>
        </p:blipFill>
        <p:spPr>
          <a:xfrm>
            <a:off x="559142" y="3651422"/>
            <a:ext cx="4630723" cy="3124199"/>
          </a:xfrm>
          <a:prstGeom prst="rect">
            <a:avLst/>
          </a:prstGeom>
        </p:spPr>
      </p:pic>
      <p:pic>
        <p:nvPicPr>
          <p:cNvPr id="35" name="図 34">
            <a:extLst>
              <a:ext uri="{FF2B5EF4-FFF2-40B4-BE49-F238E27FC236}">
                <a16:creationId xmlns:a16="http://schemas.microsoft.com/office/drawing/2014/main" id="{F5EC95A1-8614-E6B1-195E-A295ED790DB1}"/>
              </a:ext>
            </a:extLst>
          </p:cNvPr>
          <p:cNvPicPr>
            <a:picLocks noChangeAspect="1"/>
          </p:cNvPicPr>
          <p:nvPr/>
        </p:nvPicPr>
        <p:blipFill>
          <a:blip r:embed="rId4"/>
          <a:srcRect l="7522" r="8902" b="54444"/>
          <a:stretch/>
        </p:blipFill>
        <p:spPr>
          <a:xfrm>
            <a:off x="6354765" y="233779"/>
            <a:ext cx="4711660" cy="3276711"/>
          </a:xfrm>
          <a:prstGeom prst="rect">
            <a:avLst/>
          </a:prstGeom>
        </p:spPr>
      </p:pic>
    </p:spTree>
    <p:extLst>
      <p:ext uri="{BB962C8B-B14F-4D97-AF65-F5344CB8AC3E}">
        <p14:creationId xmlns:p14="http://schemas.microsoft.com/office/powerpoint/2010/main" val="368738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0BCAA-FFE9-6576-BBF3-F9175E922A5F}"/>
              </a:ext>
            </a:extLst>
          </p:cNvPr>
          <p:cNvSpPr>
            <a:spLocks noGrp="1"/>
          </p:cNvSpPr>
          <p:nvPr>
            <p:ph type="title"/>
          </p:nvPr>
        </p:nvSpPr>
        <p:spPr/>
        <p:txBody>
          <a:bodyPr/>
          <a:lstStyle/>
          <a:p>
            <a:endParaRPr kumimoji="1" lang="ja-JP" altLang="en-US" dirty="0"/>
          </a:p>
        </p:txBody>
      </p:sp>
      <p:pic>
        <p:nvPicPr>
          <p:cNvPr id="5" name="図 4">
            <a:extLst>
              <a:ext uri="{FF2B5EF4-FFF2-40B4-BE49-F238E27FC236}">
                <a16:creationId xmlns:a16="http://schemas.microsoft.com/office/drawing/2014/main" id="{1FB3D5F8-2450-24EE-1995-0B3E5BB76E82}"/>
              </a:ext>
            </a:extLst>
          </p:cNvPr>
          <p:cNvPicPr>
            <a:picLocks noChangeAspect="1"/>
          </p:cNvPicPr>
          <p:nvPr/>
        </p:nvPicPr>
        <p:blipFill>
          <a:blip r:embed="rId2"/>
          <a:srcRect t="-1" b="69556"/>
          <a:stretch/>
        </p:blipFill>
        <p:spPr>
          <a:xfrm>
            <a:off x="331574" y="378942"/>
            <a:ext cx="5261916" cy="5981592"/>
          </a:xfrm>
          <a:prstGeom prst="rect">
            <a:avLst/>
          </a:prstGeom>
        </p:spPr>
      </p:pic>
      <p:pic>
        <p:nvPicPr>
          <p:cNvPr id="6" name="図 5">
            <a:extLst>
              <a:ext uri="{FF2B5EF4-FFF2-40B4-BE49-F238E27FC236}">
                <a16:creationId xmlns:a16="http://schemas.microsoft.com/office/drawing/2014/main" id="{80CC7261-6D2E-B8D7-2C30-ED1481670A42}"/>
              </a:ext>
            </a:extLst>
          </p:cNvPr>
          <p:cNvPicPr>
            <a:picLocks noChangeAspect="1"/>
          </p:cNvPicPr>
          <p:nvPr/>
        </p:nvPicPr>
        <p:blipFill>
          <a:blip r:embed="rId2"/>
          <a:srcRect t="30376" b="48328"/>
          <a:stretch/>
        </p:blipFill>
        <p:spPr>
          <a:xfrm>
            <a:off x="6173147" y="378942"/>
            <a:ext cx="4833550" cy="3843531"/>
          </a:xfrm>
          <a:prstGeom prst="rect">
            <a:avLst/>
          </a:prstGeom>
        </p:spPr>
      </p:pic>
      <p:sp>
        <p:nvSpPr>
          <p:cNvPr id="8" name="テキスト ボックス 7">
            <a:extLst>
              <a:ext uri="{FF2B5EF4-FFF2-40B4-BE49-F238E27FC236}">
                <a16:creationId xmlns:a16="http://schemas.microsoft.com/office/drawing/2014/main" id="{09DDC05B-F57E-C177-AF03-CB052D1DFC5A}"/>
              </a:ext>
            </a:extLst>
          </p:cNvPr>
          <p:cNvSpPr txBox="1"/>
          <p:nvPr/>
        </p:nvSpPr>
        <p:spPr>
          <a:xfrm>
            <a:off x="6420281" y="4453131"/>
            <a:ext cx="4646141" cy="1938992"/>
          </a:xfrm>
          <a:prstGeom prst="rect">
            <a:avLst/>
          </a:prstGeom>
          <a:noFill/>
        </p:spPr>
        <p:txBody>
          <a:bodyPr wrap="square" rtlCol="0">
            <a:spAutoFit/>
          </a:bodyPr>
          <a:lstStyle/>
          <a:p>
            <a:r>
              <a:rPr kumimoji="1" lang="ja-JP" altLang="en-US" sz="2400" dirty="0"/>
              <a:t>産業構成割合（事業所数）</a:t>
            </a:r>
            <a:br>
              <a:rPr kumimoji="1" lang="en-US" altLang="ja-JP" sz="2400" dirty="0"/>
            </a:br>
            <a:r>
              <a:rPr kumimoji="1" lang="ja-JP" altLang="en-US" sz="1600" dirty="0"/>
              <a:t>　全国・滋賀県と比較し、</a:t>
            </a:r>
            <a:endParaRPr kumimoji="1" lang="en-US" altLang="ja-JP" sz="1600" dirty="0"/>
          </a:p>
          <a:p>
            <a:r>
              <a:rPr kumimoji="1" lang="ja-JP" altLang="en-US" sz="1600" dirty="0"/>
              <a:t>　・観光施設が少ないため、宿泊業が少ない</a:t>
            </a:r>
            <a:endParaRPr kumimoji="1" lang="en-US" altLang="ja-JP" sz="1600" dirty="0"/>
          </a:p>
          <a:p>
            <a:r>
              <a:rPr kumimoji="1" lang="ja-JP" altLang="en-US" sz="1600" dirty="0"/>
              <a:t>　・交通の要所であり、近隣も含め製造業が多いこと　</a:t>
            </a:r>
            <a:endParaRPr kumimoji="1" lang="en-US" altLang="ja-JP" sz="1600" dirty="0"/>
          </a:p>
          <a:p>
            <a:r>
              <a:rPr kumimoji="1" lang="ja-JP" altLang="en-US" sz="1600" dirty="0"/>
              <a:t>　　から運輸業が多い</a:t>
            </a:r>
            <a:endParaRPr kumimoji="1" lang="en-US" altLang="ja-JP" sz="1600" dirty="0"/>
          </a:p>
          <a:p>
            <a:r>
              <a:rPr kumimoji="1" lang="ja-JP" altLang="en-US" sz="1600" dirty="0"/>
              <a:t>　・人口増加に伴い個人の不動産賃貸業も多い</a:t>
            </a:r>
            <a:br>
              <a:rPr kumimoji="1" lang="en-US" altLang="ja-JP" sz="1600" dirty="0"/>
            </a:br>
            <a:r>
              <a:rPr kumimoji="1" lang="ja-JP" altLang="en-US" sz="1600" dirty="0"/>
              <a:t>　　ことなどが当市の特徴として考えられる。</a:t>
            </a:r>
            <a:endParaRPr kumimoji="1" lang="en-US" altLang="ja-JP" sz="1600" dirty="0"/>
          </a:p>
        </p:txBody>
      </p:sp>
    </p:spTree>
    <p:extLst>
      <p:ext uri="{BB962C8B-B14F-4D97-AF65-F5344CB8AC3E}">
        <p14:creationId xmlns:p14="http://schemas.microsoft.com/office/powerpoint/2010/main" val="310323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33836A6-DBAE-8236-4DE1-946E2801C7EB}"/>
              </a:ext>
            </a:extLst>
          </p:cNvPr>
          <p:cNvSpPr>
            <a:spLocks noGrp="1"/>
          </p:cNvSpPr>
          <p:nvPr>
            <p:ph type="title"/>
          </p:nvPr>
        </p:nvSpPr>
        <p:spPr>
          <a:xfrm>
            <a:off x="5923895" y="4059161"/>
            <a:ext cx="5899118" cy="2467474"/>
          </a:xfrm>
        </p:spPr>
        <p:txBody>
          <a:bodyPr>
            <a:normAutofit/>
          </a:bodyPr>
          <a:lstStyle/>
          <a:p>
            <a:r>
              <a:rPr kumimoji="1" lang="ja-JP" altLang="en-US" sz="2400" dirty="0"/>
              <a:t>産業構成割合（売上）</a:t>
            </a:r>
            <a:br>
              <a:rPr kumimoji="1" lang="en-US" altLang="ja-JP" sz="2400" dirty="0"/>
            </a:br>
            <a:r>
              <a:rPr kumimoji="1" lang="ja-JP" altLang="en-US" sz="1600" dirty="0">
                <a:latin typeface="+mj-ea"/>
              </a:rPr>
              <a:t>市内の産業は①卸売業・小売業</a:t>
            </a:r>
            <a:r>
              <a:rPr kumimoji="1" lang="en-US" altLang="ja-JP" sz="1600" dirty="0">
                <a:latin typeface="+mj-ea"/>
              </a:rPr>
              <a:t>32.1</a:t>
            </a:r>
            <a:r>
              <a:rPr kumimoji="1" lang="ja-JP" altLang="en-US" sz="1600" dirty="0">
                <a:latin typeface="+mj-ea"/>
              </a:rPr>
              <a:t>％②製造業</a:t>
            </a:r>
            <a:r>
              <a:rPr kumimoji="1" lang="en-US" altLang="ja-JP" sz="1600" dirty="0">
                <a:latin typeface="+mj-ea"/>
              </a:rPr>
              <a:t>32</a:t>
            </a:r>
            <a:r>
              <a:rPr kumimoji="1" lang="ja-JP" altLang="en-US" sz="1600" dirty="0">
                <a:latin typeface="+mj-ea"/>
              </a:rPr>
              <a:t>％を合わせると約６４％③建設業</a:t>
            </a:r>
            <a:r>
              <a:rPr lang="en-US" altLang="ja-JP" sz="1600" dirty="0">
                <a:latin typeface="+mj-ea"/>
              </a:rPr>
              <a:t>10.6</a:t>
            </a:r>
            <a:r>
              <a:rPr kumimoji="1" lang="ja-JP" altLang="en-US" sz="1600" dirty="0">
                <a:latin typeface="+mj-ea"/>
              </a:rPr>
              <a:t>％を含めると約７５％となり、これらの業種は全国の平均より多く栗東市を牽引している業種と言える。反対に医療・福祉、教育学習支援業は全国、滋賀県と比較して</a:t>
            </a:r>
            <a:r>
              <a:rPr lang="ja-JP" altLang="en-US" sz="1600" dirty="0">
                <a:latin typeface="+mj-ea"/>
              </a:rPr>
              <a:t>売上高</a:t>
            </a:r>
            <a:r>
              <a:rPr kumimoji="1" lang="ja-JP" altLang="en-US" sz="1600" dirty="0">
                <a:latin typeface="+mj-ea"/>
              </a:rPr>
              <a:t>が少なく、市民が近隣市に出向いていることが想定され、住民生活向上を図るうえでも、今後の安定した経営が望まれる。</a:t>
            </a:r>
          </a:p>
        </p:txBody>
      </p:sp>
      <p:pic>
        <p:nvPicPr>
          <p:cNvPr id="9" name="図 8">
            <a:extLst>
              <a:ext uri="{FF2B5EF4-FFF2-40B4-BE49-F238E27FC236}">
                <a16:creationId xmlns:a16="http://schemas.microsoft.com/office/drawing/2014/main" id="{809A7760-4CFA-E37B-ADDF-0E0451945692}"/>
              </a:ext>
            </a:extLst>
          </p:cNvPr>
          <p:cNvPicPr>
            <a:picLocks noChangeAspect="1"/>
          </p:cNvPicPr>
          <p:nvPr/>
        </p:nvPicPr>
        <p:blipFill>
          <a:blip r:embed="rId2"/>
          <a:srcRect b="64840"/>
          <a:stretch/>
        </p:blipFill>
        <p:spPr>
          <a:xfrm>
            <a:off x="368987" y="196854"/>
            <a:ext cx="5092246" cy="6414370"/>
          </a:xfrm>
          <a:prstGeom prst="rect">
            <a:avLst/>
          </a:prstGeom>
        </p:spPr>
      </p:pic>
      <p:pic>
        <p:nvPicPr>
          <p:cNvPr id="4" name="図 3">
            <a:extLst>
              <a:ext uri="{FF2B5EF4-FFF2-40B4-BE49-F238E27FC236}">
                <a16:creationId xmlns:a16="http://schemas.microsoft.com/office/drawing/2014/main" id="{0FE99EFA-0CA4-17BC-E3A7-0D25312FB420}"/>
              </a:ext>
            </a:extLst>
          </p:cNvPr>
          <p:cNvPicPr>
            <a:picLocks noChangeAspect="1"/>
          </p:cNvPicPr>
          <p:nvPr/>
        </p:nvPicPr>
        <p:blipFill>
          <a:blip r:embed="rId2"/>
          <a:srcRect t="35365" b="45882"/>
          <a:stretch/>
        </p:blipFill>
        <p:spPr>
          <a:xfrm>
            <a:off x="5923895" y="196854"/>
            <a:ext cx="5342519" cy="3589288"/>
          </a:xfrm>
          <a:prstGeom prst="rect">
            <a:avLst/>
          </a:prstGeom>
        </p:spPr>
      </p:pic>
    </p:spTree>
    <p:extLst>
      <p:ext uri="{BB962C8B-B14F-4D97-AF65-F5344CB8AC3E}">
        <p14:creationId xmlns:p14="http://schemas.microsoft.com/office/powerpoint/2010/main" val="297178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72A0FC6-3160-2711-35FC-416591CCE6FD}"/>
              </a:ext>
            </a:extLst>
          </p:cNvPr>
          <p:cNvSpPr>
            <a:spLocks noGrp="1"/>
          </p:cNvSpPr>
          <p:nvPr>
            <p:ph type="body" idx="1"/>
          </p:nvPr>
        </p:nvSpPr>
        <p:spPr>
          <a:xfrm>
            <a:off x="521666" y="4980007"/>
            <a:ext cx="10967435" cy="1989204"/>
          </a:xfrm>
        </p:spPr>
        <p:txBody>
          <a:bodyPr>
            <a:normAutofit lnSpcReduction="10000"/>
          </a:bodyPr>
          <a:lstStyle/>
          <a:p>
            <a:r>
              <a:rPr kumimoji="1" lang="ja-JP" altLang="en-US" sz="1400" dirty="0"/>
              <a:t>付加価値総額</a:t>
            </a:r>
            <a:r>
              <a:rPr lang="ja-JP" altLang="en-US" sz="1400" dirty="0"/>
              <a:t>は、</a:t>
            </a:r>
            <a:r>
              <a:rPr kumimoji="1" lang="ja-JP" altLang="en-US" sz="1400" dirty="0"/>
              <a:t>①製造業の割合が大きく、次いで②卸小売業、③生活関連サービス業、娯楽業が続いている。</a:t>
            </a:r>
            <a:br>
              <a:rPr kumimoji="1" lang="en-US" altLang="ja-JP" sz="1400" dirty="0"/>
            </a:br>
            <a:r>
              <a:rPr lang="ja-JP" altLang="en-US" sz="1400" dirty="0"/>
              <a:t>付加価値額が高い</a:t>
            </a:r>
            <a:r>
              <a:rPr kumimoji="1" lang="ja-JP" altLang="en-US" sz="1400" dirty="0"/>
              <a:t>不動産業、物品賃貸業は、８割が貸家業・貸間業・駐車場であり、</a:t>
            </a:r>
            <a:r>
              <a:rPr lang="ja-JP" altLang="en-US" sz="1400" dirty="0"/>
              <a:t>生活関連サービス業、娯楽業についても競走馬関係企業が数値を押し上げていると考えられる。</a:t>
            </a:r>
            <a:br>
              <a:rPr lang="en-US" altLang="ja-JP" sz="1400" dirty="0"/>
            </a:br>
            <a:r>
              <a:rPr lang="ja-JP" altLang="en-US" sz="1400" dirty="0"/>
              <a:t>卸小売業の業種割合では、機械器具卸売業が</a:t>
            </a:r>
            <a:r>
              <a:rPr lang="en-US" altLang="ja-JP" sz="1400" dirty="0"/>
              <a:t>21.6%</a:t>
            </a:r>
            <a:r>
              <a:rPr lang="ja-JP" altLang="en-US" sz="1400" dirty="0"/>
              <a:t>、機械器具小売業が</a:t>
            </a:r>
            <a:r>
              <a:rPr lang="en-US" altLang="ja-JP" sz="1400" dirty="0"/>
              <a:t>16%</a:t>
            </a:r>
            <a:r>
              <a:rPr lang="ja-JP" altLang="en-US" sz="1400" dirty="0"/>
              <a:t>であり製造業に関連した企業が多く、県内や近隣市も製造業が多いことから、製造業が地域雇用の大きな役割を果たしている。</a:t>
            </a:r>
            <a:br>
              <a:rPr lang="en-US" altLang="ja-JP" sz="1400" dirty="0"/>
            </a:br>
            <a:r>
              <a:rPr kumimoji="1" lang="ja-JP" altLang="en-US" sz="1400" dirty="0"/>
              <a:t>反面宿泊業・飲食サービス業が他業種と比較するとコロナ感染症拡大の影響が大きく付加価値が低水準であり、新規出店の場合は、大幅な差別化や他店にはない特徴を創出する等十分な準備が必要である。</a:t>
            </a:r>
            <a:br>
              <a:rPr kumimoji="1" lang="en-US" altLang="ja-JP" sz="1400" dirty="0"/>
            </a:br>
            <a:br>
              <a:rPr lang="en-US" altLang="ja-JP" sz="1400" dirty="0"/>
            </a:br>
            <a:r>
              <a:rPr lang="ja-JP" altLang="en-US" sz="1400" dirty="0">
                <a:latin typeface="+mj-ea"/>
                <a:ea typeface="+mj-ea"/>
              </a:rPr>
              <a:t>付加価値額　</a:t>
            </a:r>
            <a:r>
              <a:rPr lang="en-US" altLang="ja-JP" sz="1400" dirty="0">
                <a:latin typeface="+mj-ea"/>
                <a:ea typeface="+mj-ea"/>
              </a:rPr>
              <a:t>=</a:t>
            </a:r>
            <a:r>
              <a:rPr lang="ja-JP" altLang="en-US" sz="1400" dirty="0">
                <a:latin typeface="+mj-ea"/>
                <a:ea typeface="+mj-ea"/>
              </a:rPr>
              <a:t>　</a:t>
            </a:r>
            <a:r>
              <a:rPr lang="ja-JP" altLang="en-US" sz="1400" b="1" i="0" dirty="0">
                <a:effectLst/>
                <a:latin typeface="+mj-ea"/>
                <a:ea typeface="+mj-ea"/>
              </a:rPr>
              <a:t>売上高 ー 売上原価 </a:t>
            </a:r>
            <a:endParaRPr lang="ja-JP" altLang="en-US" sz="1400" b="0" i="0" dirty="0">
              <a:effectLst/>
              <a:latin typeface="+mj-ea"/>
              <a:ea typeface="+mj-ea"/>
            </a:endParaRPr>
          </a:p>
          <a:p>
            <a:endParaRPr lang="en-US" altLang="ja-JP" dirty="0"/>
          </a:p>
        </p:txBody>
      </p:sp>
      <p:pic>
        <p:nvPicPr>
          <p:cNvPr id="5" name="図 4">
            <a:extLst>
              <a:ext uri="{FF2B5EF4-FFF2-40B4-BE49-F238E27FC236}">
                <a16:creationId xmlns:a16="http://schemas.microsoft.com/office/drawing/2014/main" id="{3503347C-42FA-4712-E028-C18C70CF109B}"/>
              </a:ext>
            </a:extLst>
          </p:cNvPr>
          <p:cNvPicPr>
            <a:picLocks noChangeAspect="1"/>
          </p:cNvPicPr>
          <p:nvPr/>
        </p:nvPicPr>
        <p:blipFill>
          <a:blip r:embed="rId2"/>
          <a:srcRect b="24504"/>
          <a:stretch/>
        </p:blipFill>
        <p:spPr>
          <a:xfrm>
            <a:off x="230619" y="251294"/>
            <a:ext cx="5774765" cy="4536757"/>
          </a:xfrm>
          <a:prstGeom prst="rect">
            <a:avLst/>
          </a:prstGeom>
        </p:spPr>
      </p:pic>
      <p:pic>
        <p:nvPicPr>
          <p:cNvPr id="2" name="図 1">
            <a:extLst>
              <a:ext uri="{FF2B5EF4-FFF2-40B4-BE49-F238E27FC236}">
                <a16:creationId xmlns:a16="http://schemas.microsoft.com/office/drawing/2014/main" id="{4939364B-B5F3-003E-0525-7487587B0DE8}"/>
              </a:ext>
            </a:extLst>
          </p:cNvPr>
          <p:cNvPicPr>
            <a:picLocks noChangeAspect="1"/>
          </p:cNvPicPr>
          <p:nvPr/>
        </p:nvPicPr>
        <p:blipFill>
          <a:blip r:embed="rId3"/>
          <a:srcRect b="25382"/>
          <a:stretch/>
        </p:blipFill>
        <p:spPr>
          <a:xfrm>
            <a:off x="6105440" y="251294"/>
            <a:ext cx="5790188" cy="4477225"/>
          </a:xfrm>
          <a:prstGeom prst="rect">
            <a:avLst/>
          </a:prstGeom>
        </p:spPr>
      </p:pic>
    </p:spTree>
    <p:extLst>
      <p:ext uri="{BB962C8B-B14F-4D97-AF65-F5344CB8AC3E}">
        <p14:creationId xmlns:p14="http://schemas.microsoft.com/office/powerpoint/2010/main" val="211181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BD227-932E-78AD-2139-0A9B926DDCF6}"/>
              </a:ext>
            </a:extLst>
          </p:cNvPr>
          <p:cNvSpPr>
            <a:spLocks noGrp="1"/>
          </p:cNvSpPr>
          <p:nvPr>
            <p:ph type="title"/>
          </p:nvPr>
        </p:nvSpPr>
        <p:spPr>
          <a:xfrm>
            <a:off x="7702378" y="315862"/>
            <a:ext cx="4135395" cy="4585652"/>
          </a:xfrm>
        </p:spPr>
        <p:txBody>
          <a:bodyPr>
            <a:normAutofit/>
          </a:bodyPr>
          <a:lstStyle/>
          <a:p>
            <a:r>
              <a:rPr kumimoji="1" lang="ja-JP" altLang="en-US" sz="1800" dirty="0">
                <a:latin typeface="+mj-ea"/>
              </a:rPr>
              <a:t>地域経済循環率は</a:t>
            </a:r>
            <a:r>
              <a:rPr kumimoji="1" lang="en-US" altLang="ja-JP" sz="1800" dirty="0">
                <a:latin typeface="+mj-ea"/>
              </a:rPr>
              <a:t>105.3%</a:t>
            </a:r>
            <a:r>
              <a:rPr kumimoji="1" lang="ja-JP" altLang="en-US" sz="1800" dirty="0">
                <a:latin typeface="+mj-ea"/>
              </a:rPr>
              <a:t>であり</a:t>
            </a:r>
            <a:br>
              <a:rPr kumimoji="1" lang="en-US" altLang="ja-JP" sz="1800" dirty="0">
                <a:latin typeface="+mj-ea"/>
              </a:rPr>
            </a:br>
            <a:r>
              <a:rPr kumimoji="1" lang="ja-JP" altLang="en-US" sz="1800" dirty="0">
                <a:latin typeface="+mj-ea"/>
              </a:rPr>
              <a:t>・生産（生産所得を生み出す）</a:t>
            </a:r>
            <a:br>
              <a:rPr kumimoji="1" lang="en-US" altLang="ja-JP" sz="1800" dirty="0">
                <a:latin typeface="+mj-ea"/>
              </a:rPr>
            </a:br>
            <a:r>
              <a:rPr kumimoji="1" lang="ja-JP" altLang="en-US" sz="1800" dirty="0">
                <a:latin typeface="+mj-ea"/>
              </a:rPr>
              <a:t>・分配（家計や企業の所得の受取）</a:t>
            </a:r>
            <a:br>
              <a:rPr kumimoji="1" lang="en-US" altLang="ja-JP" sz="1800" dirty="0">
                <a:latin typeface="+mj-ea"/>
              </a:rPr>
            </a:br>
            <a:r>
              <a:rPr kumimoji="1" lang="ja-JP" altLang="en-US" sz="1800" dirty="0">
                <a:latin typeface="+mj-ea"/>
              </a:rPr>
              <a:t>・支出（消費や投資など）</a:t>
            </a:r>
            <a:br>
              <a:rPr kumimoji="1" lang="en-US" altLang="ja-JP" sz="1800" dirty="0">
                <a:latin typeface="+mj-ea"/>
              </a:rPr>
            </a:br>
            <a:r>
              <a:rPr kumimoji="1" lang="ja-JP" altLang="en-US" sz="1800" dirty="0">
                <a:latin typeface="+mj-ea"/>
              </a:rPr>
              <a:t>のサイクルがバランス良く回転し、市内</a:t>
            </a:r>
            <a:r>
              <a:rPr lang="ja-JP" altLang="en-US" sz="1800" i="0" dirty="0">
                <a:effectLst/>
                <a:latin typeface="+mj-ea"/>
              </a:rPr>
              <a:t>経済が循環型構造になって</a:t>
            </a:r>
            <a:r>
              <a:rPr kumimoji="1" lang="ja-JP" altLang="en-US" sz="1800" dirty="0">
                <a:latin typeface="+mj-ea"/>
              </a:rPr>
              <a:t>いることを示している。</a:t>
            </a:r>
            <a:br>
              <a:rPr kumimoji="1" lang="en-US" altLang="ja-JP" sz="1800" dirty="0">
                <a:latin typeface="+mj-ea"/>
              </a:rPr>
            </a:br>
            <a:r>
              <a:rPr kumimoji="1" lang="ja-JP" altLang="en-US" sz="1800" dirty="0">
                <a:latin typeface="+mj-ea"/>
              </a:rPr>
              <a:t>支出の民間消費額で</a:t>
            </a:r>
            <a:r>
              <a:rPr kumimoji="1" lang="en-US" altLang="ja-JP" sz="1800" dirty="0">
                <a:latin typeface="+mj-ea"/>
              </a:rPr>
              <a:t>403</a:t>
            </a:r>
            <a:r>
              <a:rPr lang="ja-JP" altLang="en-US" sz="1800" dirty="0">
                <a:latin typeface="+mj-ea"/>
              </a:rPr>
              <a:t>億円の地域外流出があることから、市内での個人消費を促す魅力的な店舗運営を行うことができれば、更なる好循環が見込める。</a:t>
            </a:r>
            <a:endParaRPr kumimoji="1" lang="ja-JP" altLang="en-US" sz="1800" dirty="0">
              <a:latin typeface="+mj-ea"/>
            </a:endParaRPr>
          </a:p>
        </p:txBody>
      </p:sp>
      <p:pic>
        <p:nvPicPr>
          <p:cNvPr id="6" name="図 5">
            <a:extLst>
              <a:ext uri="{FF2B5EF4-FFF2-40B4-BE49-F238E27FC236}">
                <a16:creationId xmlns:a16="http://schemas.microsoft.com/office/drawing/2014/main" id="{43308774-A113-547D-7769-4312F4572910}"/>
              </a:ext>
            </a:extLst>
          </p:cNvPr>
          <p:cNvPicPr>
            <a:picLocks noChangeAspect="1"/>
          </p:cNvPicPr>
          <p:nvPr/>
        </p:nvPicPr>
        <p:blipFill>
          <a:blip r:embed="rId2"/>
          <a:srcRect l="32297" t="15495" b="4606"/>
          <a:stretch/>
        </p:blipFill>
        <p:spPr>
          <a:xfrm>
            <a:off x="131805" y="126392"/>
            <a:ext cx="7497868" cy="4977307"/>
          </a:xfrm>
          <a:prstGeom prst="rect">
            <a:avLst/>
          </a:prstGeom>
        </p:spPr>
      </p:pic>
      <p:pic>
        <p:nvPicPr>
          <p:cNvPr id="10" name="図 9">
            <a:extLst>
              <a:ext uri="{FF2B5EF4-FFF2-40B4-BE49-F238E27FC236}">
                <a16:creationId xmlns:a16="http://schemas.microsoft.com/office/drawing/2014/main" id="{9E18EEE7-BB96-EF36-BE25-8B50E7256FDB}"/>
              </a:ext>
            </a:extLst>
          </p:cNvPr>
          <p:cNvPicPr>
            <a:picLocks noChangeAspect="1"/>
          </p:cNvPicPr>
          <p:nvPr/>
        </p:nvPicPr>
        <p:blipFill>
          <a:blip r:embed="rId3"/>
          <a:srcRect l="34933" t="39501" r="3569" b="33573"/>
          <a:stretch/>
        </p:blipFill>
        <p:spPr>
          <a:xfrm>
            <a:off x="131805" y="5011407"/>
            <a:ext cx="7497868" cy="1720201"/>
          </a:xfrm>
          <a:prstGeom prst="rect">
            <a:avLst/>
          </a:prstGeom>
        </p:spPr>
      </p:pic>
    </p:spTree>
    <p:extLst>
      <p:ext uri="{BB962C8B-B14F-4D97-AF65-F5344CB8AC3E}">
        <p14:creationId xmlns:p14="http://schemas.microsoft.com/office/powerpoint/2010/main" val="1537562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{6D52227B-8C19-40B3-B03B-C9580D9EF923}tf03457452</Template>
  <TotalTime>847</TotalTime>
  <Words>834</Words>
  <Application>Microsoft Office PowerPoint</Application>
  <PresentationFormat>ワイド画面</PresentationFormat>
  <Paragraphs>16</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游ゴシック</vt:lpstr>
      <vt:lpstr>Arial</vt:lpstr>
      <vt:lpstr>Calibri</vt:lpstr>
      <vt:lpstr>Calibri Light</vt:lpstr>
      <vt:lpstr>天空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産業構成割合（売上） 市内の産業は①卸売業・小売業32.1％②製造業32％を合わせると約６４％③建設業10.6％を含めると約７５％となり、これらの業種は全国の平均より多く栗東市を牽引している業種と言える。反対に医療・福祉、教育学習支援業は全国、滋賀県と比較して売上高が少なく、市民が近隣市に出向いていることが想定され、住民生活向上を図るうえでも、今後の安定した経営が望まれる。</vt:lpstr>
      <vt:lpstr>PowerPoint プレゼンテーション</vt:lpstr>
      <vt:lpstr>地域経済循環率は105.3%であり ・生産（生産所得を生み出す） ・分配（家計や企業の所得の受取） ・支出（消費や投資など） のサイクルがバランス良く回転し、市内経済が循環型構造になっていることを示している。 支出の民間消費額で403億円の地域外流出があることから、市内での個人消費を促す魅力的な店舗運営を行うことができれば、更なる好循環が見込める。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ritto-28</dc:creator>
  <cp:lastModifiedBy>ritto-28</cp:lastModifiedBy>
  <cp:revision>11</cp:revision>
  <cp:lastPrinted>2025-06-12T07:19:51Z</cp:lastPrinted>
  <dcterms:created xsi:type="dcterms:W3CDTF">2025-05-09T02:30:38Z</dcterms:created>
  <dcterms:modified xsi:type="dcterms:W3CDTF">2025-06-12T07:28:18Z</dcterms:modified>
</cp:coreProperties>
</file>