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61" r:id="rId2"/>
    <p:sldId id="257" r:id="rId3"/>
    <p:sldId id="262" r:id="rId4"/>
    <p:sldId id="258" r:id="rId5"/>
    <p:sldId id="267" r:id="rId6"/>
    <p:sldId id="260" r:id="rId7"/>
    <p:sldId id="259" r:id="rId8"/>
    <p:sldId id="266" r:id="rId9"/>
    <p:sldId id="268" r:id="rId1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0" d="100"/>
          <a:sy n="90" d="100"/>
        </p:scale>
        <p:origin x="3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1A3C854-50EE-4339-B29F-CA0B0A279F4B}" type="datetimeFigureOut">
              <a:rPr kumimoji="1" lang="ja-JP" altLang="en-US" smtClean="0"/>
              <a:t>2026/5/22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B695C34-9018-4EDE-9CC7-A03C8D680F61}" type="slidenum">
              <a:rPr kumimoji="1" lang="ja-JP" altLang="en-US" smtClean="0"/>
              <a:t>‹#›</a:t>
            </a:fld>
            <a:endParaRPr kumimoji="1" lang="ja-JP" altLang="en-US"/>
          </a:p>
        </p:txBody>
      </p:sp>
    </p:spTree>
    <p:extLst>
      <p:ext uri="{BB962C8B-B14F-4D97-AF65-F5344CB8AC3E}">
        <p14:creationId xmlns:p14="http://schemas.microsoft.com/office/powerpoint/2010/main" val="23030819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a:t>マスター テキストの書式設定</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ja-JP" altLang="en-US"/>
              <a:t>マスター タイトルの書式設定</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ja-JP" altLang="en-US"/>
              <a:t>マスター タイトルの書式設定</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5/22/2026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5/22/2026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1C1EB7E-BBE1-B380-00A2-4DCFDBFC1D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243"/>
          <a:stretch/>
        </p:blipFill>
        <p:spPr bwMode="auto">
          <a:xfrm>
            <a:off x="618068" y="584200"/>
            <a:ext cx="5632960" cy="319536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4" name="図 3">
            <a:extLst>
              <a:ext uri="{FF2B5EF4-FFF2-40B4-BE49-F238E27FC236}">
                <a16:creationId xmlns:a16="http://schemas.microsoft.com/office/drawing/2014/main" id="{AF5E90CE-4B71-1063-994D-5392552BD002}"/>
              </a:ext>
            </a:extLst>
          </p:cNvPr>
          <p:cNvPicPr>
            <a:picLocks noChangeAspect="1"/>
          </p:cNvPicPr>
          <p:nvPr/>
        </p:nvPicPr>
        <p:blipFill>
          <a:blip r:embed="rId3"/>
          <a:srcRect l="5118" r="5996" b="26697"/>
          <a:stretch/>
        </p:blipFill>
        <p:spPr>
          <a:xfrm>
            <a:off x="6917264" y="660214"/>
            <a:ext cx="4656668" cy="3119353"/>
          </a:xfrm>
          <a:prstGeom prst="rect">
            <a:avLst/>
          </a:prstGeom>
        </p:spPr>
      </p:pic>
      <p:sp>
        <p:nvSpPr>
          <p:cNvPr id="7" name="テキスト ボックス 6">
            <a:extLst>
              <a:ext uri="{FF2B5EF4-FFF2-40B4-BE49-F238E27FC236}">
                <a16:creationId xmlns:a16="http://schemas.microsoft.com/office/drawing/2014/main" id="{6889AB7F-218B-ACAB-7FB9-0C0605969B77}"/>
              </a:ext>
            </a:extLst>
          </p:cNvPr>
          <p:cNvSpPr txBox="1"/>
          <p:nvPr/>
        </p:nvSpPr>
        <p:spPr>
          <a:xfrm>
            <a:off x="432425" y="3922711"/>
            <a:ext cx="11314732" cy="2862322"/>
          </a:xfrm>
          <a:prstGeom prst="rect">
            <a:avLst/>
          </a:prstGeom>
          <a:noFill/>
        </p:spPr>
        <p:txBody>
          <a:bodyPr wrap="square" rtlCol="0">
            <a:spAutoFit/>
          </a:bodyPr>
          <a:lstStyle/>
          <a:p>
            <a:r>
              <a:rPr lang="ja-JP" altLang="en-US" dirty="0"/>
              <a:t>「年少人口・生産年齢人口は減少傾向、老年人口は増加傾向が続いている。」</a:t>
            </a:r>
            <a:br>
              <a:rPr lang="ja-JP" altLang="en-US" dirty="0"/>
            </a:br>
            <a:r>
              <a:rPr lang="ja-JP" altLang="en-US" dirty="0"/>
              <a:t>●年少人口</a:t>
            </a:r>
            <a:br>
              <a:rPr lang="ja-JP" altLang="en-US" dirty="0"/>
            </a:br>
            <a:r>
              <a:rPr lang="ja-JP" altLang="en-US" dirty="0"/>
              <a:t>　</a:t>
            </a:r>
            <a:r>
              <a:rPr lang="en-US" altLang="ja-JP" dirty="0"/>
              <a:t>1985</a:t>
            </a:r>
            <a:r>
              <a:rPr lang="ja-JP" altLang="en-US" dirty="0"/>
              <a:t>年以降、年少人口の増加率は大きく変動し、</a:t>
            </a:r>
            <a:r>
              <a:rPr lang="en-US" altLang="ja-JP" dirty="0"/>
              <a:t>1990</a:t>
            </a:r>
            <a:r>
              <a:rPr lang="ja-JP" altLang="en-US" dirty="0"/>
              <a:t>年代に大幅な減少を記録した後、</a:t>
            </a:r>
            <a:r>
              <a:rPr lang="en-US" altLang="ja-JP" dirty="0"/>
              <a:t>2000</a:t>
            </a:r>
            <a:r>
              <a:rPr lang="ja-JP" altLang="en-US" dirty="0"/>
              <a:t>年代前半に一時的な　</a:t>
            </a:r>
            <a:endParaRPr lang="en-US" altLang="ja-JP" dirty="0"/>
          </a:p>
          <a:p>
            <a:r>
              <a:rPr lang="ja-JP" altLang="en-US" dirty="0"/>
              <a:t>　増加が見られた。しかし</a:t>
            </a:r>
            <a:r>
              <a:rPr lang="en-US" altLang="ja-JP" dirty="0"/>
              <a:t>2015</a:t>
            </a:r>
            <a:r>
              <a:rPr lang="ja-JP" altLang="en-US" dirty="0"/>
              <a:t>年以降は再び減少傾向が強まり、</a:t>
            </a:r>
            <a:r>
              <a:rPr lang="en-US" altLang="ja-JP" dirty="0"/>
              <a:t>2020</a:t>
            </a:r>
            <a:r>
              <a:rPr lang="ja-JP" altLang="en-US" dirty="0"/>
              <a:t>年以降もマイナスが続く予測となっている。</a:t>
            </a:r>
            <a:br>
              <a:rPr lang="ja-JP" altLang="en-US" dirty="0"/>
            </a:br>
            <a:r>
              <a:rPr lang="ja-JP" altLang="en-US" dirty="0"/>
              <a:t>●生産年齢人口</a:t>
            </a:r>
            <a:br>
              <a:rPr lang="ja-JP" altLang="en-US" dirty="0"/>
            </a:br>
            <a:r>
              <a:rPr lang="ja-JP" altLang="en-US" dirty="0"/>
              <a:t>　生産年齢人口は</a:t>
            </a:r>
            <a:r>
              <a:rPr lang="en-US" altLang="ja-JP" dirty="0"/>
              <a:t>1985</a:t>
            </a:r>
            <a:r>
              <a:rPr lang="ja-JP" altLang="en-US" dirty="0"/>
              <a:t>年から</a:t>
            </a:r>
            <a:r>
              <a:rPr lang="en-US" altLang="ja-JP" dirty="0"/>
              <a:t>2000</a:t>
            </a:r>
            <a:r>
              <a:rPr lang="ja-JP" altLang="en-US" dirty="0"/>
              <a:t>年代初頭まで増加が続いたが、</a:t>
            </a:r>
            <a:r>
              <a:rPr lang="en-US" altLang="ja-JP" dirty="0"/>
              <a:t>2005</a:t>
            </a:r>
            <a:r>
              <a:rPr lang="ja-JP" altLang="en-US" dirty="0"/>
              <a:t>年以降は増加幅が縮小し、</a:t>
            </a:r>
            <a:r>
              <a:rPr lang="en-US" altLang="ja-JP" dirty="0"/>
              <a:t>2030</a:t>
            </a:r>
            <a:r>
              <a:rPr lang="ja-JP" altLang="en-US" dirty="0"/>
              <a:t>年以降は減　</a:t>
            </a:r>
            <a:endParaRPr lang="en-US" altLang="ja-JP" dirty="0"/>
          </a:p>
          <a:p>
            <a:r>
              <a:rPr lang="ja-JP" altLang="en-US" dirty="0"/>
              <a:t>　少に転じる見込みである。</a:t>
            </a:r>
            <a:r>
              <a:rPr lang="en-US" altLang="ja-JP" dirty="0"/>
              <a:t>2040</a:t>
            </a:r>
            <a:r>
              <a:rPr lang="ja-JP" altLang="en-US" dirty="0"/>
              <a:t>年には減少幅が最も大きくなる予測が示されている。</a:t>
            </a:r>
            <a:br>
              <a:rPr lang="ja-JP" altLang="en-US" dirty="0"/>
            </a:br>
            <a:r>
              <a:rPr lang="ja-JP" altLang="en-US" dirty="0"/>
              <a:t>●老年人口</a:t>
            </a:r>
            <a:br>
              <a:rPr lang="ja-JP" altLang="en-US" dirty="0"/>
            </a:br>
            <a:r>
              <a:rPr lang="ja-JP" altLang="en-US" dirty="0"/>
              <a:t>　老年人口は一貫して増加傾向にあり、</a:t>
            </a:r>
            <a:r>
              <a:rPr lang="en-US" altLang="ja-JP" dirty="0"/>
              <a:t>1995</a:t>
            </a:r>
            <a:r>
              <a:rPr lang="ja-JP" altLang="en-US" dirty="0"/>
              <a:t>年に最も高い増加率を記録した。その後も増加は続くが、</a:t>
            </a:r>
            <a:r>
              <a:rPr lang="en-US" altLang="ja-JP" dirty="0"/>
              <a:t>2020</a:t>
            </a:r>
            <a:r>
              <a:rPr lang="ja-JP" altLang="en-US" dirty="0"/>
              <a:t>年以降は　</a:t>
            </a:r>
            <a:endParaRPr lang="en-US" altLang="ja-JP" dirty="0"/>
          </a:p>
          <a:p>
            <a:r>
              <a:rPr lang="ja-JP" altLang="en-US" dirty="0"/>
              <a:t>　増加率が徐々に低下し、</a:t>
            </a:r>
            <a:r>
              <a:rPr lang="en-US" altLang="ja-JP" dirty="0"/>
              <a:t>2050</a:t>
            </a:r>
            <a:r>
              <a:rPr lang="ja-JP" altLang="en-US" dirty="0"/>
              <a:t>年には最も低い増加率となる見通しである。</a:t>
            </a:r>
            <a:endParaRPr kumimoji="1" lang="ja-JP" altLang="en-US" dirty="0"/>
          </a:p>
        </p:txBody>
      </p:sp>
      <p:sp>
        <p:nvSpPr>
          <p:cNvPr id="3" name="テキスト プレースホルダー 2">
            <a:extLst>
              <a:ext uri="{FF2B5EF4-FFF2-40B4-BE49-F238E27FC236}">
                <a16:creationId xmlns:a16="http://schemas.microsoft.com/office/drawing/2014/main" id="{23D0AD60-79C2-EB50-05B0-5901F6BC2366}"/>
              </a:ext>
            </a:extLst>
          </p:cNvPr>
          <p:cNvSpPr txBox="1">
            <a:spLocks/>
          </p:cNvSpPr>
          <p:nvPr/>
        </p:nvSpPr>
        <p:spPr>
          <a:xfrm>
            <a:off x="618687" y="98239"/>
            <a:ext cx="10955245" cy="485961"/>
          </a:xfrm>
          <a:prstGeom prst="rect">
            <a:avLst/>
          </a:prstGeom>
        </p:spPr>
        <p:txBody>
          <a:bodyP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r>
              <a:rPr lang="ja-JP" altLang="en-US" sz="2800" dirty="0">
                <a:solidFill>
                  <a:srgbClr val="FFFF00"/>
                </a:solidFill>
              </a:rPr>
              <a:t>地域経済分析システム</a:t>
            </a:r>
            <a:r>
              <a:rPr lang="en-US" altLang="ja-JP" sz="2800" dirty="0">
                <a:solidFill>
                  <a:srgbClr val="FFFF00"/>
                </a:solidFill>
              </a:rPr>
              <a:t>REASAS</a:t>
            </a:r>
            <a:r>
              <a:rPr lang="ja-JP" altLang="en-US" sz="2800" dirty="0">
                <a:solidFill>
                  <a:srgbClr val="FFFF00"/>
                </a:solidFill>
              </a:rPr>
              <a:t>・</a:t>
            </a:r>
            <a:r>
              <a:rPr lang="en-US" altLang="ja-JP" sz="2800" dirty="0">
                <a:solidFill>
                  <a:srgbClr val="FFFF00"/>
                </a:solidFill>
              </a:rPr>
              <a:t>RAIDA</a:t>
            </a:r>
            <a:r>
              <a:rPr lang="ja-JP" altLang="en-US" sz="2800" dirty="0">
                <a:solidFill>
                  <a:srgbClr val="FFFF00"/>
                </a:solidFill>
              </a:rPr>
              <a:t>による　地域経済動向について</a:t>
            </a:r>
          </a:p>
        </p:txBody>
      </p:sp>
    </p:spTree>
    <p:extLst>
      <p:ext uri="{BB962C8B-B14F-4D97-AF65-F5344CB8AC3E}">
        <p14:creationId xmlns:p14="http://schemas.microsoft.com/office/powerpoint/2010/main" val="300334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DCD3DD5-A3DF-B8E9-91AD-9C3D8AEF6716}"/>
              </a:ext>
            </a:extLst>
          </p:cNvPr>
          <p:cNvPicPr>
            <a:picLocks noChangeAspect="1"/>
          </p:cNvPicPr>
          <p:nvPr/>
        </p:nvPicPr>
        <p:blipFill rotWithShape="1">
          <a:blip r:embed="rId2">
            <a:extLst>
              <a:ext uri="{28A0092B-C50C-407E-A947-70E740481C1C}">
                <a14:useLocalDpi xmlns:a14="http://schemas.microsoft.com/office/drawing/2010/main" val="0"/>
              </a:ext>
            </a:extLst>
          </a:blip>
          <a:srcRect b="18594"/>
          <a:stretch/>
        </p:blipFill>
        <p:spPr bwMode="auto">
          <a:xfrm>
            <a:off x="218115" y="169247"/>
            <a:ext cx="5498394" cy="404265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 name="テキスト ボックス 1">
            <a:extLst>
              <a:ext uri="{FF2B5EF4-FFF2-40B4-BE49-F238E27FC236}">
                <a16:creationId xmlns:a16="http://schemas.microsoft.com/office/drawing/2014/main" id="{5FF42632-A059-6947-B61C-EBC1244FD491}"/>
              </a:ext>
            </a:extLst>
          </p:cNvPr>
          <p:cNvSpPr txBox="1"/>
          <p:nvPr/>
        </p:nvSpPr>
        <p:spPr>
          <a:xfrm>
            <a:off x="218115" y="4211900"/>
            <a:ext cx="11669085" cy="2462213"/>
          </a:xfrm>
          <a:prstGeom prst="rect">
            <a:avLst/>
          </a:prstGeom>
          <a:noFill/>
        </p:spPr>
        <p:txBody>
          <a:bodyPr wrap="square" rtlCol="0">
            <a:spAutoFit/>
          </a:bodyPr>
          <a:lstStyle/>
          <a:p>
            <a:r>
              <a:rPr lang="ja-JP" altLang="en-US" sz="1400" b="1" dirty="0">
                <a:latin typeface="+mj-ea"/>
                <a:ea typeface="+mj-ea"/>
              </a:rPr>
              <a:t>●人口ピラミッドの形の遷移</a:t>
            </a:r>
            <a:br>
              <a:rPr lang="ja-JP" altLang="en-US" sz="1400" b="1" dirty="0">
                <a:latin typeface="+mj-ea"/>
                <a:ea typeface="+mj-ea"/>
              </a:rPr>
            </a:br>
            <a:r>
              <a:rPr lang="ja-JP" altLang="en-US" sz="1400" b="1" dirty="0">
                <a:latin typeface="+mj-ea"/>
                <a:ea typeface="+mj-ea"/>
              </a:rPr>
              <a:t>　</a:t>
            </a:r>
            <a:r>
              <a:rPr lang="en-US" altLang="ja-JP" sz="1400" b="1" dirty="0">
                <a:latin typeface="+mj-ea"/>
                <a:ea typeface="+mj-ea"/>
              </a:rPr>
              <a:t>2020</a:t>
            </a:r>
            <a:r>
              <a:rPr lang="ja-JP" altLang="en-US" sz="1400" b="1" dirty="0">
                <a:latin typeface="+mj-ea"/>
                <a:ea typeface="+mj-ea"/>
              </a:rPr>
              <a:t>年は比較的釣り鐘型に近い形状だったが、</a:t>
            </a:r>
            <a:r>
              <a:rPr lang="en-US" altLang="ja-JP" sz="1400" b="1" dirty="0">
                <a:latin typeface="+mj-ea"/>
                <a:ea typeface="+mj-ea"/>
              </a:rPr>
              <a:t>2050</a:t>
            </a:r>
            <a:r>
              <a:rPr lang="ja-JP" altLang="en-US" sz="1400" b="1" dirty="0">
                <a:latin typeface="+mj-ea"/>
                <a:ea typeface="+mj-ea"/>
              </a:rPr>
              <a:t>年には上部が大きく膨らみ、下部が細くなるつぼ型へと変化している。これは高齢層の割合増加と若</a:t>
            </a:r>
            <a:endParaRPr lang="en-US" altLang="ja-JP" sz="1400" b="1" dirty="0">
              <a:latin typeface="+mj-ea"/>
              <a:ea typeface="+mj-ea"/>
            </a:endParaRPr>
          </a:p>
          <a:p>
            <a:r>
              <a:rPr lang="ja-JP" altLang="en-US" sz="1400" b="1" dirty="0">
                <a:latin typeface="+mj-ea"/>
                <a:ea typeface="+mj-ea"/>
              </a:rPr>
              <a:t>　年層の減少が進行していることを示している。</a:t>
            </a:r>
            <a:br>
              <a:rPr lang="ja-JP" altLang="en-US" sz="1400" b="1" dirty="0">
                <a:latin typeface="+mj-ea"/>
                <a:ea typeface="+mj-ea"/>
              </a:rPr>
            </a:br>
            <a:r>
              <a:rPr lang="ja-JP" altLang="en-US" sz="1400" b="1" dirty="0">
                <a:latin typeface="+mj-ea"/>
                <a:ea typeface="+mj-ea"/>
              </a:rPr>
              <a:t>●年少人口</a:t>
            </a:r>
            <a:br>
              <a:rPr lang="ja-JP" altLang="en-US" sz="1400" b="1" dirty="0">
                <a:latin typeface="+mj-ea"/>
                <a:ea typeface="+mj-ea"/>
              </a:rPr>
            </a:br>
            <a:r>
              <a:rPr lang="ja-JP" altLang="en-US" sz="1400" b="1" dirty="0">
                <a:latin typeface="+mj-ea"/>
                <a:ea typeface="+mj-ea"/>
              </a:rPr>
              <a:t>　</a:t>
            </a:r>
            <a:r>
              <a:rPr lang="en-US" altLang="ja-JP" sz="1400" b="1" dirty="0">
                <a:latin typeface="+mj-ea"/>
                <a:ea typeface="+mj-ea"/>
              </a:rPr>
              <a:t>0</a:t>
            </a:r>
            <a:r>
              <a:rPr lang="ja-JP" altLang="en-US" sz="1400" b="1" dirty="0">
                <a:latin typeface="+mj-ea"/>
                <a:ea typeface="+mj-ea"/>
              </a:rPr>
              <a:t>～</a:t>
            </a:r>
            <a:r>
              <a:rPr lang="en-US" altLang="ja-JP" sz="1400" b="1" dirty="0">
                <a:latin typeface="+mj-ea"/>
                <a:ea typeface="+mj-ea"/>
              </a:rPr>
              <a:t>14</a:t>
            </a:r>
            <a:r>
              <a:rPr lang="ja-JP" altLang="en-US" sz="1400" b="1" dirty="0">
                <a:latin typeface="+mj-ea"/>
                <a:ea typeface="+mj-ea"/>
              </a:rPr>
              <a:t>歳の年少人口は、男女ともに</a:t>
            </a:r>
            <a:r>
              <a:rPr lang="en-US" altLang="ja-JP" sz="1400" b="1" dirty="0">
                <a:latin typeface="+mj-ea"/>
                <a:ea typeface="+mj-ea"/>
              </a:rPr>
              <a:t>2020</a:t>
            </a:r>
            <a:r>
              <a:rPr lang="ja-JP" altLang="en-US" sz="1400" b="1" dirty="0">
                <a:latin typeface="+mj-ea"/>
                <a:ea typeface="+mj-ea"/>
              </a:rPr>
              <a:t>年から</a:t>
            </a:r>
            <a:r>
              <a:rPr lang="en-US" altLang="ja-JP" sz="1400" b="1" dirty="0">
                <a:latin typeface="+mj-ea"/>
                <a:ea typeface="+mj-ea"/>
              </a:rPr>
              <a:t>2050</a:t>
            </a:r>
            <a:r>
              <a:rPr lang="ja-JP" altLang="en-US" sz="1400" b="1" dirty="0">
                <a:latin typeface="+mj-ea"/>
                <a:ea typeface="+mj-ea"/>
              </a:rPr>
              <a:t>年にかけて大きく減少している。特に</a:t>
            </a:r>
            <a:r>
              <a:rPr lang="en-US" altLang="ja-JP" sz="1400" b="1" dirty="0">
                <a:latin typeface="+mj-ea"/>
                <a:ea typeface="+mj-ea"/>
              </a:rPr>
              <a:t>0</a:t>
            </a:r>
            <a:r>
              <a:rPr lang="ja-JP" altLang="en-US" sz="1400" b="1" dirty="0">
                <a:latin typeface="+mj-ea"/>
                <a:ea typeface="+mj-ea"/>
              </a:rPr>
              <a:t>～</a:t>
            </a:r>
            <a:r>
              <a:rPr lang="en-US" altLang="ja-JP" sz="1400" b="1" dirty="0">
                <a:latin typeface="+mj-ea"/>
                <a:ea typeface="+mj-ea"/>
              </a:rPr>
              <a:t>4</a:t>
            </a:r>
            <a:r>
              <a:rPr lang="ja-JP" altLang="en-US" sz="1400" b="1" dirty="0">
                <a:latin typeface="+mj-ea"/>
                <a:ea typeface="+mj-ea"/>
              </a:rPr>
              <a:t>歳の割合が顕著に低下しており、少子化傾向が明確である。</a:t>
            </a:r>
            <a:br>
              <a:rPr lang="ja-JP" altLang="en-US" sz="1400" b="1" dirty="0">
                <a:latin typeface="+mj-ea"/>
                <a:ea typeface="+mj-ea"/>
              </a:rPr>
            </a:br>
            <a:r>
              <a:rPr lang="ja-JP" altLang="en-US" sz="1400" b="1" dirty="0">
                <a:latin typeface="+mj-ea"/>
                <a:ea typeface="+mj-ea"/>
              </a:rPr>
              <a:t>●生産年齢人口</a:t>
            </a:r>
            <a:br>
              <a:rPr lang="ja-JP" altLang="en-US" sz="1400" b="1" dirty="0">
                <a:latin typeface="+mj-ea"/>
                <a:ea typeface="+mj-ea"/>
              </a:rPr>
            </a:br>
            <a:r>
              <a:rPr lang="ja-JP" altLang="en-US" sz="1400" b="1" dirty="0">
                <a:latin typeface="+mj-ea"/>
                <a:ea typeface="+mj-ea"/>
              </a:rPr>
              <a:t>　</a:t>
            </a:r>
            <a:r>
              <a:rPr lang="en-US" altLang="ja-JP" sz="1400" b="1" dirty="0">
                <a:latin typeface="+mj-ea"/>
                <a:ea typeface="+mj-ea"/>
              </a:rPr>
              <a:t>15</a:t>
            </a:r>
            <a:r>
              <a:rPr lang="ja-JP" altLang="en-US" sz="1400" b="1" dirty="0">
                <a:latin typeface="+mj-ea"/>
                <a:ea typeface="+mj-ea"/>
              </a:rPr>
              <a:t>～</a:t>
            </a:r>
            <a:r>
              <a:rPr lang="en-US" altLang="ja-JP" sz="1400" b="1" dirty="0">
                <a:latin typeface="+mj-ea"/>
                <a:ea typeface="+mj-ea"/>
              </a:rPr>
              <a:t>64</a:t>
            </a:r>
            <a:r>
              <a:rPr lang="ja-JP" altLang="en-US" sz="1400" b="1" dirty="0">
                <a:latin typeface="+mj-ea"/>
                <a:ea typeface="+mj-ea"/>
              </a:rPr>
              <a:t>歳の生産年齢人口は、全体的に割合が減少している。特に若い世代（</a:t>
            </a:r>
            <a:r>
              <a:rPr lang="en-US" altLang="ja-JP" sz="1400" b="1" dirty="0">
                <a:latin typeface="+mj-ea"/>
                <a:ea typeface="+mj-ea"/>
              </a:rPr>
              <a:t>20</a:t>
            </a:r>
            <a:r>
              <a:rPr lang="ja-JP" altLang="en-US" sz="1400" b="1" dirty="0">
                <a:latin typeface="+mj-ea"/>
                <a:ea typeface="+mj-ea"/>
              </a:rPr>
              <a:t>～</a:t>
            </a:r>
            <a:r>
              <a:rPr lang="en-US" altLang="ja-JP" sz="1400" b="1" dirty="0">
                <a:latin typeface="+mj-ea"/>
                <a:ea typeface="+mj-ea"/>
              </a:rPr>
              <a:t>39</a:t>
            </a:r>
            <a:r>
              <a:rPr lang="ja-JP" altLang="en-US" sz="1400" b="1" dirty="0">
                <a:latin typeface="+mj-ea"/>
                <a:ea typeface="+mj-ea"/>
              </a:rPr>
              <a:t>歳）の減少が目立ち、労働力人口の縮小が懸念される。</a:t>
            </a:r>
            <a:br>
              <a:rPr lang="ja-JP" altLang="en-US" sz="1400" b="1" dirty="0">
                <a:latin typeface="+mj-ea"/>
                <a:ea typeface="+mj-ea"/>
              </a:rPr>
            </a:br>
            <a:r>
              <a:rPr lang="ja-JP" altLang="en-US" sz="1400" b="1" dirty="0">
                <a:latin typeface="+mj-ea"/>
                <a:ea typeface="+mj-ea"/>
              </a:rPr>
              <a:t>●老年人口</a:t>
            </a:r>
            <a:br>
              <a:rPr lang="ja-JP" altLang="en-US" sz="1400" b="1" dirty="0">
                <a:latin typeface="+mj-ea"/>
                <a:ea typeface="+mj-ea"/>
              </a:rPr>
            </a:br>
            <a:r>
              <a:rPr lang="ja-JP" altLang="en-US" sz="1400" b="1" dirty="0">
                <a:latin typeface="+mj-ea"/>
                <a:ea typeface="+mj-ea"/>
              </a:rPr>
              <a:t>　</a:t>
            </a:r>
            <a:r>
              <a:rPr lang="en-US" altLang="ja-JP" sz="1400" b="1" dirty="0">
                <a:latin typeface="+mj-ea"/>
                <a:ea typeface="+mj-ea"/>
              </a:rPr>
              <a:t>65</a:t>
            </a:r>
            <a:r>
              <a:rPr lang="ja-JP" altLang="en-US" sz="1400" b="1" dirty="0">
                <a:latin typeface="+mj-ea"/>
                <a:ea typeface="+mj-ea"/>
              </a:rPr>
              <a:t>歳以上の老年人口は、男女ともに大幅に増加している。特に</a:t>
            </a:r>
            <a:r>
              <a:rPr lang="en-US" altLang="ja-JP" sz="1400" b="1" dirty="0">
                <a:latin typeface="+mj-ea"/>
                <a:ea typeface="+mj-ea"/>
              </a:rPr>
              <a:t>75</a:t>
            </a:r>
            <a:r>
              <a:rPr lang="ja-JP" altLang="en-US" sz="1400" b="1" dirty="0">
                <a:latin typeface="+mj-ea"/>
                <a:ea typeface="+mj-ea"/>
              </a:rPr>
              <a:t>歳以上の高齢層の割合が大きく伸びており、高齢化の進行が顕著である。</a:t>
            </a:r>
            <a:br>
              <a:rPr kumimoji="1" lang="en-US" altLang="ja-JP" sz="1400" b="1" dirty="0">
                <a:latin typeface="+mj-ea"/>
                <a:ea typeface="+mj-ea"/>
              </a:rPr>
            </a:br>
            <a:r>
              <a:rPr kumimoji="1" lang="ja-JP" altLang="en-US" sz="1400" b="1" dirty="0">
                <a:latin typeface="+mj-ea"/>
                <a:ea typeface="+mj-ea"/>
              </a:rPr>
              <a:t>　現在と将来の人口構成を示したグラフである老齢人口（６５歳以上）の割合を見ると</a:t>
            </a:r>
            <a:r>
              <a:rPr kumimoji="1" lang="en-US" altLang="ja-JP" sz="1400" b="1" dirty="0">
                <a:latin typeface="+mj-ea"/>
                <a:ea typeface="+mj-ea"/>
              </a:rPr>
              <a:t>2020</a:t>
            </a:r>
            <a:r>
              <a:rPr kumimoji="1" lang="ja-JP" altLang="en-US" sz="1400" b="1" dirty="0">
                <a:latin typeface="+mj-ea"/>
                <a:ea typeface="+mj-ea"/>
              </a:rPr>
              <a:t>年の</a:t>
            </a:r>
            <a:r>
              <a:rPr kumimoji="1" lang="en-US" altLang="ja-JP" sz="1400" b="1" dirty="0">
                <a:latin typeface="+mj-ea"/>
                <a:ea typeface="+mj-ea"/>
              </a:rPr>
              <a:t>19</a:t>
            </a:r>
            <a:r>
              <a:rPr kumimoji="1" lang="ja-JP" altLang="en-US" sz="1400" b="1" dirty="0">
                <a:latin typeface="+mj-ea"/>
                <a:ea typeface="+mj-ea"/>
              </a:rPr>
              <a:t>％から</a:t>
            </a:r>
            <a:r>
              <a:rPr kumimoji="1" lang="en-US" altLang="ja-JP" sz="1400" b="1" dirty="0">
                <a:latin typeface="+mj-ea"/>
                <a:ea typeface="+mj-ea"/>
              </a:rPr>
              <a:t>2050</a:t>
            </a:r>
            <a:r>
              <a:rPr kumimoji="1" lang="ja-JP" altLang="en-US" sz="1400" b="1" dirty="0">
                <a:latin typeface="+mj-ea"/>
                <a:ea typeface="+mj-ea"/>
              </a:rPr>
              <a:t>年には</a:t>
            </a:r>
            <a:r>
              <a:rPr kumimoji="1" lang="en-US" altLang="ja-JP" sz="1400" b="1" dirty="0">
                <a:latin typeface="+mj-ea"/>
                <a:ea typeface="+mj-ea"/>
              </a:rPr>
              <a:t>30</a:t>
            </a:r>
            <a:r>
              <a:rPr kumimoji="1" lang="ja-JP" altLang="en-US" sz="1400" b="1" dirty="0">
                <a:latin typeface="+mj-ea"/>
                <a:ea typeface="+mj-ea"/>
              </a:rPr>
              <a:t>％まで上昇し、生産年齢人口は</a:t>
            </a:r>
            <a:r>
              <a:rPr kumimoji="1" lang="en-US" altLang="ja-JP" sz="1400" b="1" dirty="0">
                <a:latin typeface="+mj-ea"/>
                <a:ea typeface="+mj-ea"/>
              </a:rPr>
              <a:t>2020</a:t>
            </a:r>
            <a:r>
              <a:rPr kumimoji="1" lang="ja-JP" altLang="en-US" sz="1400" b="1" dirty="0">
                <a:latin typeface="+mj-ea"/>
                <a:ea typeface="+mj-ea"/>
              </a:rPr>
              <a:t>　</a:t>
            </a:r>
            <a:endParaRPr kumimoji="1" lang="en-US" altLang="ja-JP" sz="1400" b="1" dirty="0">
              <a:latin typeface="+mj-ea"/>
              <a:ea typeface="+mj-ea"/>
            </a:endParaRPr>
          </a:p>
          <a:p>
            <a:r>
              <a:rPr kumimoji="1" lang="ja-JP" altLang="en-US" sz="1400" b="1" dirty="0">
                <a:latin typeface="+mj-ea"/>
                <a:ea typeface="+mj-ea"/>
              </a:rPr>
              <a:t>　年の６４％から５６％に低下する見込みである。滋賀県平均との比較では、老年人口の割合は低く、生産年齢人口と年少人口の割合は高い。</a:t>
            </a:r>
          </a:p>
        </p:txBody>
      </p:sp>
      <p:pic>
        <p:nvPicPr>
          <p:cNvPr id="11" name="図 10">
            <a:extLst>
              <a:ext uri="{FF2B5EF4-FFF2-40B4-BE49-F238E27FC236}">
                <a16:creationId xmlns:a16="http://schemas.microsoft.com/office/drawing/2014/main" id="{F338C082-9F85-AE39-7DFC-8295EB81D38F}"/>
              </a:ext>
            </a:extLst>
          </p:cNvPr>
          <p:cNvPicPr>
            <a:picLocks noChangeAspect="1"/>
          </p:cNvPicPr>
          <p:nvPr/>
        </p:nvPicPr>
        <p:blipFill>
          <a:blip r:embed="rId3"/>
          <a:srcRect b="18422"/>
          <a:stretch/>
        </p:blipFill>
        <p:spPr>
          <a:xfrm>
            <a:off x="6096000" y="199562"/>
            <a:ext cx="5630252" cy="4012338"/>
          </a:xfrm>
          <a:prstGeom prst="rect">
            <a:avLst/>
          </a:prstGeom>
        </p:spPr>
      </p:pic>
    </p:spTree>
    <p:extLst>
      <p:ext uri="{BB962C8B-B14F-4D97-AF65-F5344CB8AC3E}">
        <p14:creationId xmlns:p14="http://schemas.microsoft.com/office/powerpoint/2010/main" val="4155888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AF3B9B3-7BDA-EF6C-1B12-62B45E8A803E}"/>
              </a:ext>
            </a:extLst>
          </p:cNvPr>
          <p:cNvPicPr>
            <a:picLocks noChangeAspect="1"/>
          </p:cNvPicPr>
          <p:nvPr/>
        </p:nvPicPr>
        <p:blipFill>
          <a:blip r:embed="rId2"/>
          <a:srcRect l="10656" r="9220" b="27207"/>
          <a:stretch/>
        </p:blipFill>
        <p:spPr>
          <a:xfrm>
            <a:off x="78256" y="366623"/>
            <a:ext cx="5581918" cy="6062086"/>
          </a:xfrm>
          <a:prstGeom prst="rect">
            <a:avLst/>
          </a:prstGeom>
        </p:spPr>
      </p:pic>
      <p:sp>
        <p:nvSpPr>
          <p:cNvPr id="8" name="テキスト ボックス 7">
            <a:extLst>
              <a:ext uri="{FF2B5EF4-FFF2-40B4-BE49-F238E27FC236}">
                <a16:creationId xmlns:a16="http://schemas.microsoft.com/office/drawing/2014/main" id="{8AFD2B6B-FB3B-4F57-3161-FE4414DBC6BD}"/>
              </a:ext>
            </a:extLst>
          </p:cNvPr>
          <p:cNvSpPr txBox="1"/>
          <p:nvPr/>
        </p:nvSpPr>
        <p:spPr>
          <a:xfrm>
            <a:off x="5795641" y="1213008"/>
            <a:ext cx="6216503" cy="4431983"/>
          </a:xfrm>
          <a:prstGeom prst="rect">
            <a:avLst/>
          </a:prstGeom>
          <a:noFill/>
        </p:spPr>
        <p:txBody>
          <a:bodyPr wrap="square" rtlCol="0">
            <a:spAutoFit/>
          </a:bodyPr>
          <a:lstStyle/>
          <a:p>
            <a:r>
              <a:rPr lang="ja-JP" altLang="en-US" dirty="0"/>
              <a:t>課題①：年少人口（</a:t>
            </a:r>
            <a:r>
              <a:rPr lang="en-US" altLang="ja-JP" dirty="0"/>
              <a:t>0</a:t>
            </a:r>
            <a:r>
              <a:rPr lang="ja-JP" altLang="en-US" dirty="0"/>
              <a:t>～</a:t>
            </a:r>
            <a:r>
              <a:rPr lang="en-US" altLang="ja-JP" dirty="0"/>
              <a:t>14</a:t>
            </a:r>
            <a:r>
              <a:rPr lang="ja-JP" altLang="en-US" dirty="0"/>
              <a:t>歳）の社会減対策</a:t>
            </a:r>
            <a:br>
              <a:rPr lang="ja-JP" altLang="en-US" sz="1600" dirty="0"/>
            </a:br>
            <a:r>
              <a:rPr lang="ja-JP" altLang="en-US" dirty="0"/>
              <a:t>栗東市では年少人口の社会減が顕著であり、住民の転入数より転出数が多い状況が続いている。特に</a:t>
            </a:r>
            <a:r>
              <a:rPr lang="en-US" altLang="ja-JP" dirty="0"/>
              <a:t>2000</a:t>
            </a:r>
            <a:r>
              <a:rPr lang="ja-JP" altLang="en-US" dirty="0"/>
              <a:t>年以降、年少人口の純移動数が大幅なマイナスとなっており、地域の将来を担う子ども世代の減少が課題となっている。子育て環境の充実や、若い世代が定住しやすい施策の強化が求めらている。</a:t>
            </a:r>
            <a:br>
              <a:rPr lang="ja-JP" altLang="en-US" sz="1600" dirty="0"/>
            </a:br>
            <a:br>
              <a:rPr lang="ja-JP" altLang="en-US" sz="1600" dirty="0"/>
            </a:br>
            <a:r>
              <a:rPr lang="ja-JP" altLang="en-US" dirty="0"/>
              <a:t>課題②：若年層（</a:t>
            </a:r>
            <a:r>
              <a:rPr lang="en-US" altLang="ja-JP" dirty="0"/>
              <a:t>15</a:t>
            </a:r>
            <a:r>
              <a:rPr lang="ja-JP" altLang="en-US" dirty="0"/>
              <a:t>～</a:t>
            </a:r>
            <a:r>
              <a:rPr lang="en-US" altLang="ja-JP" dirty="0"/>
              <a:t>24</a:t>
            </a:r>
            <a:r>
              <a:rPr lang="ja-JP" altLang="en-US" dirty="0"/>
              <a:t>歳）の転出超過対策</a:t>
            </a:r>
            <a:br>
              <a:rPr lang="ja-JP" altLang="en-US" sz="1600" dirty="0"/>
            </a:br>
            <a:r>
              <a:rPr lang="en-US" altLang="ja-JP" dirty="0"/>
              <a:t>15</a:t>
            </a:r>
            <a:r>
              <a:rPr lang="ja-JP" altLang="en-US" dirty="0"/>
              <a:t>～</a:t>
            </a:r>
            <a:r>
              <a:rPr lang="en-US" altLang="ja-JP" dirty="0"/>
              <a:t>24</a:t>
            </a:r>
            <a:r>
              <a:rPr lang="ja-JP" altLang="en-US" dirty="0"/>
              <a:t>歳の若年層は進学や就学等の要因により転出超過になりやすい年齢層であるが、栗東市でもこの傾向が見られる。高校や大学等の卒業後に地域へ戻ってきてもらうためには、</a:t>
            </a:r>
            <a:r>
              <a:rPr lang="en-US" altLang="ja-JP" dirty="0"/>
              <a:t>U</a:t>
            </a:r>
            <a:r>
              <a:rPr lang="ja-JP" altLang="en-US" dirty="0"/>
              <a:t>ターン促進や地元就職機会の確保など、若者が地域に定着できる環境づくりが必要であり、地域の魅力発信やキャリア支援の強化が重要となる。</a:t>
            </a:r>
            <a:br>
              <a:rPr lang="ja-JP" altLang="en-US" sz="1600" dirty="0"/>
            </a:br>
            <a:br>
              <a:rPr lang="ja-JP" altLang="en-US" sz="1600" dirty="0"/>
            </a:br>
            <a:endParaRPr kumimoji="1" lang="ja-JP" altLang="en-US" sz="1600" dirty="0"/>
          </a:p>
        </p:txBody>
      </p:sp>
    </p:spTree>
    <p:extLst>
      <p:ext uri="{BB962C8B-B14F-4D97-AF65-F5344CB8AC3E}">
        <p14:creationId xmlns:p14="http://schemas.microsoft.com/office/powerpoint/2010/main" val="165595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32ABCC80-C04F-003A-633A-4A840A23AE18}"/>
              </a:ext>
            </a:extLst>
          </p:cNvPr>
          <p:cNvSpPr>
            <a:spLocks noGrp="1"/>
          </p:cNvSpPr>
          <p:nvPr>
            <p:ph type="body" idx="1"/>
          </p:nvPr>
        </p:nvSpPr>
        <p:spPr>
          <a:xfrm>
            <a:off x="6318808" y="3880022"/>
            <a:ext cx="5314050" cy="2666998"/>
          </a:xfrm>
        </p:spPr>
        <p:txBody>
          <a:bodyPr/>
          <a:lstStyle/>
          <a:p>
            <a:r>
              <a:rPr kumimoji="1" lang="ja-JP" altLang="en-US" dirty="0"/>
              <a:t>事業所数・従業員数・売上高</a:t>
            </a:r>
            <a:endParaRPr kumimoji="1" lang="en-US" altLang="ja-JP" dirty="0"/>
          </a:p>
          <a:p>
            <a:r>
              <a:rPr kumimoji="1" lang="ja-JP" altLang="en-US" dirty="0"/>
              <a:t>２０１６年から２０２１年</a:t>
            </a:r>
            <a:r>
              <a:rPr lang="ja-JP" altLang="en-US" dirty="0"/>
              <a:t>まで</a:t>
            </a:r>
            <a:r>
              <a:rPr kumimoji="1" lang="ja-JP" altLang="en-US" dirty="0"/>
              <a:t>事業所数自体は減少しているものの、売上や従業員数は増加して</a:t>
            </a:r>
            <a:r>
              <a:rPr lang="ja-JP" altLang="en-US" dirty="0"/>
              <a:t>いる。このことは</a:t>
            </a:r>
            <a:r>
              <a:rPr kumimoji="1" lang="ja-JP" altLang="en-US" dirty="0"/>
              <a:t>堅実な企業な発展を遂げているとともに、大規模事業者が進出してきたことが</a:t>
            </a:r>
            <a:r>
              <a:rPr lang="ja-JP" altLang="en-US" dirty="0"/>
              <a:t>伺え、定住人口と流入人口増加の一因であると考えられる。</a:t>
            </a:r>
            <a:endParaRPr kumimoji="1" lang="ja-JP" altLang="en-US" dirty="0"/>
          </a:p>
        </p:txBody>
      </p:sp>
      <p:pic>
        <p:nvPicPr>
          <p:cNvPr id="11" name="図 10">
            <a:extLst>
              <a:ext uri="{FF2B5EF4-FFF2-40B4-BE49-F238E27FC236}">
                <a16:creationId xmlns:a16="http://schemas.microsoft.com/office/drawing/2014/main" id="{3553369F-6CD8-22C0-DE75-81530D736153}"/>
              </a:ext>
            </a:extLst>
          </p:cNvPr>
          <p:cNvPicPr>
            <a:picLocks noChangeAspect="1"/>
          </p:cNvPicPr>
          <p:nvPr/>
        </p:nvPicPr>
        <p:blipFill>
          <a:blip r:embed="rId2"/>
          <a:srcRect l="7568" r="8855" b="53333"/>
          <a:stretch/>
        </p:blipFill>
        <p:spPr>
          <a:xfrm>
            <a:off x="559143" y="211519"/>
            <a:ext cx="4630723" cy="3298971"/>
          </a:xfrm>
          <a:prstGeom prst="rect">
            <a:avLst/>
          </a:prstGeom>
        </p:spPr>
      </p:pic>
      <p:pic>
        <p:nvPicPr>
          <p:cNvPr id="21" name="図 20">
            <a:extLst>
              <a:ext uri="{FF2B5EF4-FFF2-40B4-BE49-F238E27FC236}">
                <a16:creationId xmlns:a16="http://schemas.microsoft.com/office/drawing/2014/main" id="{CE61E5C4-4519-3D7C-B30F-BBFCA69E11D8}"/>
              </a:ext>
            </a:extLst>
          </p:cNvPr>
          <p:cNvPicPr>
            <a:picLocks noChangeAspect="1"/>
          </p:cNvPicPr>
          <p:nvPr/>
        </p:nvPicPr>
        <p:blipFill>
          <a:blip r:embed="rId3"/>
          <a:srcRect l="6821" r="7028" b="54444"/>
          <a:stretch/>
        </p:blipFill>
        <p:spPr>
          <a:xfrm>
            <a:off x="559142" y="3651422"/>
            <a:ext cx="4630723" cy="3124199"/>
          </a:xfrm>
          <a:prstGeom prst="rect">
            <a:avLst/>
          </a:prstGeom>
        </p:spPr>
      </p:pic>
      <p:pic>
        <p:nvPicPr>
          <p:cNvPr id="35" name="図 34">
            <a:extLst>
              <a:ext uri="{FF2B5EF4-FFF2-40B4-BE49-F238E27FC236}">
                <a16:creationId xmlns:a16="http://schemas.microsoft.com/office/drawing/2014/main" id="{F5EC95A1-8614-E6B1-195E-A295ED790DB1}"/>
              </a:ext>
            </a:extLst>
          </p:cNvPr>
          <p:cNvPicPr>
            <a:picLocks noChangeAspect="1"/>
          </p:cNvPicPr>
          <p:nvPr/>
        </p:nvPicPr>
        <p:blipFill>
          <a:blip r:embed="rId4"/>
          <a:srcRect l="7522" r="8902" b="54444"/>
          <a:stretch/>
        </p:blipFill>
        <p:spPr>
          <a:xfrm>
            <a:off x="6354765" y="233779"/>
            <a:ext cx="4711660" cy="3276711"/>
          </a:xfrm>
          <a:prstGeom prst="rect">
            <a:avLst/>
          </a:prstGeom>
        </p:spPr>
      </p:pic>
    </p:spTree>
    <p:extLst>
      <p:ext uri="{BB962C8B-B14F-4D97-AF65-F5344CB8AC3E}">
        <p14:creationId xmlns:p14="http://schemas.microsoft.com/office/powerpoint/2010/main" val="368738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CC0BCAA-FFE9-6576-BBF3-F9175E922A5F}"/>
              </a:ext>
            </a:extLst>
          </p:cNvPr>
          <p:cNvSpPr>
            <a:spLocks noGrp="1"/>
          </p:cNvSpPr>
          <p:nvPr>
            <p:ph type="title"/>
          </p:nvPr>
        </p:nvSpPr>
        <p:spPr/>
        <p:txBody>
          <a:bodyPr/>
          <a:lstStyle/>
          <a:p>
            <a:endParaRPr kumimoji="1" lang="ja-JP" altLang="en-US" dirty="0"/>
          </a:p>
        </p:txBody>
      </p:sp>
      <p:pic>
        <p:nvPicPr>
          <p:cNvPr id="5" name="図 4">
            <a:extLst>
              <a:ext uri="{FF2B5EF4-FFF2-40B4-BE49-F238E27FC236}">
                <a16:creationId xmlns:a16="http://schemas.microsoft.com/office/drawing/2014/main" id="{1FB3D5F8-2450-24EE-1995-0B3E5BB76E82}"/>
              </a:ext>
            </a:extLst>
          </p:cNvPr>
          <p:cNvPicPr>
            <a:picLocks noChangeAspect="1"/>
          </p:cNvPicPr>
          <p:nvPr/>
        </p:nvPicPr>
        <p:blipFill>
          <a:blip r:embed="rId2"/>
          <a:srcRect t="-1" b="69556"/>
          <a:stretch/>
        </p:blipFill>
        <p:spPr>
          <a:xfrm>
            <a:off x="331574" y="378942"/>
            <a:ext cx="5261916" cy="5981592"/>
          </a:xfrm>
          <a:prstGeom prst="rect">
            <a:avLst/>
          </a:prstGeom>
        </p:spPr>
      </p:pic>
      <p:pic>
        <p:nvPicPr>
          <p:cNvPr id="6" name="図 5">
            <a:extLst>
              <a:ext uri="{FF2B5EF4-FFF2-40B4-BE49-F238E27FC236}">
                <a16:creationId xmlns:a16="http://schemas.microsoft.com/office/drawing/2014/main" id="{80CC7261-6D2E-B8D7-2C30-ED1481670A42}"/>
              </a:ext>
            </a:extLst>
          </p:cNvPr>
          <p:cNvPicPr>
            <a:picLocks noChangeAspect="1"/>
          </p:cNvPicPr>
          <p:nvPr/>
        </p:nvPicPr>
        <p:blipFill>
          <a:blip r:embed="rId2"/>
          <a:srcRect t="30376" b="48328"/>
          <a:stretch/>
        </p:blipFill>
        <p:spPr>
          <a:xfrm>
            <a:off x="6173147" y="378942"/>
            <a:ext cx="4833550" cy="3843531"/>
          </a:xfrm>
          <a:prstGeom prst="rect">
            <a:avLst/>
          </a:prstGeom>
        </p:spPr>
      </p:pic>
      <p:sp>
        <p:nvSpPr>
          <p:cNvPr id="8" name="テキスト ボックス 7">
            <a:extLst>
              <a:ext uri="{FF2B5EF4-FFF2-40B4-BE49-F238E27FC236}">
                <a16:creationId xmlns:a16="http://schemas.microsoft.com/office/drawing/2014/main" id="{09DDC05B-F57E-C177-AF03-CB052D1DFC5A}"/>
              </a:ext>
            </a:extLst>
          </p:cNvPr>
          <p:cNvSpPr txBox="1"/>
          <p:nvPr/>
        </p:nvSpPr>
        <p:spPr>
          <a:xfrm>
            <a:off x="6420281" y="4453131"/>
            <a:ext cx="4646141" cy="1938992"/>
          </a:xfrm>
          <a:prstGeom prst="rect">
            <a:avLst/>
          </a:prstGeom>
          <a:noFill/>
        </p:spPr>
        <p:txBody>
          <a:bodyPr wrap="square" rtlCol="0">
            <a:spAutoFit/>
          </a:bodyPr>
          <a:lstStyle/>
          <a:p>
            <a:r>
              <a:rPr kumimoji="1" lang="ja-JP" altLang="en-US" sz="2400" dirty="0"/>
              <a:t>産業構成割合（事業所数）</a:t>
            </a:r>
            <a:br>
              <a:rPr kumimoji="1" lang="en-US" altLang="ja-JP" sz="2400" dirty="0"/>
            </a:br>
            <a:r>
              <a:rPr kumimoji="1" lang="ja-JP" altLang="en-US" sz="1600" dirty="0"/>
              <a:t>　全国・滋賀県と比較し、</a:t>
            </a:r>
            <a:endParaRPr kumimoji="1" lang="en-US" altLang="ja-JP" sz="1600" dirty="0"/>
          </a:p>
          <a:p>
            <a:r>
              <a:rPr kumimoji="1" lang="ja-JP" altLang="en-US" sz="1600" dirty="0"/>
              <a:t>　・観光施設が少ないため、宿泊業が少ない</a:t>
            </a:r>
            <a:endParaRPr kumimoji="1" lang="en-US" altLang="ja-JP" sz="1600" dirty="0"/>
          </a:p>
          <a:p>
            <a:r>
              <a:rPr kumimoji="1" lang="ja-JP" altLang="en-US" sz="1600" dirty="0"/>
              <a:t>　・交通の要所であり、近隣も含め製造業が多いこと　</a:t>
            </a:r>
            <a:endParaRPr kumimoji="1" lang="en-US" altLang="ja-JP" sz="1600" dirty="0"/>
          </a:p>
          <a:p>
            <a:r>
              <a:rPr kumimoji="1" lang="ja-JP" altLang="en-US" sz="1600" dirty="0"/>
              <a:t>　　から運輸業が多い</a:t>
            </a:r>
            <a:endParaRPr kumimoji="1" lang="en-US" altLang="ja-JP" sz="1600" dirty="0"/>
          </a:p>
          <a:p>
            <a:r>
              <a:rPr kumimoji="1" lang="ja-JP" altLang="en-US" sz="1600" dirty="0"/>
              <a:t>　・人口増加に伴い個人の不動産賃貸業も多い</a:t>
            </a:r>
            <a:br>
              <a:rPr kumimoji="1" lang="en-US" altLang="ja-JP" sz="1600" dirty="0"/>
            </a:br>
            <a:r>
              <a:rPr kumimoji="1" lang="ja-JP" altLang="en-US" sz="1600" dirty="0"/>
              <a:t>　　ことなどが当市の特徴として考えられる。</a:t>
            </a:r>
            <a:endParaRPr kumimoji="1" lang="en-US" altLang="ja-JP" sz="1600" dirty="0"/>
          </a:p>
        </p:txBody>
      </p:sp>
    </p:spTree>
    <p:extLst>
      <p:ext uri="{BB962C8B-B14F-4D97-AF65-F5344CB8AC3E}">
        <p14:creationId xmlns:p14="http://schemas.microsoft.com/office/powerpoint/2010/main" val="3103239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33836A6-DBAE-8236-4DE1-946E2801C7EB}"/>
              </a:ext>
            </a:extLst>
          </p:cNvPr>
          <p:cNvSpPr>
            <a:spLocks noGrp="1"/>
          </p:cNvSpPr>
          <p:nvPr>
            <p:ph type="title"/>
          </p:nvPr>
        </p:nvSpPr>
        <p:spPr>
          <a:xfrm>
            <a:off x="5923895" y="4059161"/>
            <a:ext cx="5899118" cy="2467474"/>
          </a:xfrm>
        </p:spPr>
        <p:txBody>
          <a:bodyPr>
            <a:normAutofit/>
          </a:bodyPr>
          <a:lstStyle/>
          <a:p>
            <a:r>
              <a:rPr kumimoji="1" lang="ja-JP" altLang="en-US" sz="2400" dirty="0"/>
              <a:t>産業構成割合（売上）</a:t>
            </a:r>
            <a:br>
              <a:rPr kumimoji="1" lang="en-US" altLang="ja-JP" sz="2400" dirty="0"/>
            </a:br>
            <a:r>
              <a:rPr kumimoji="1" lang="ja-JP" altLang="en-US" sz="1600" dirty="0">
                <a:latin typeface="+mj-ea"/>
              </a:rPr>
              <a:t>市内の産業は①卸売業・小売業</a:t>
            </a:r>
            <a:r>
              <a:rPr kumimoji="1" lang="en-US" altLang="ja-JP" sz="1600" dirty="0">
                <a:latin typeface="+mj-ea"/>
              </a:rPr>
              <a:t>32.1</a:t>
            </a:r>
            <a:r>
              <a:rPr kumimoji="1" lang="ja-JP" altLang="en-US" sz="1600" dirty="0">
                <a:latin typeface="+mj-ea"/>
              </a:rPr>
              <a:t>％②製造業</a:t>
            </a:r>
            <a:r>
              <a:rPr kumimoji="1" lang="en-US" altLang="ja-JP" sz="1600" dirty="0">
                <a:latin typeface="+mj-ea"/>
              </a:rPr>
              <a:t>32</a:t>
            </a:r>
            <a:r>
              <a:rPr kumimoji="1" lang="ja-JP" altLang="en-US" sz="1600" dirty="0">
                <a:latin typeface="+mj-ea"/>
              </a:rPr>
              <a:t>％を合わせると約６４％③建設業</a:t>
            </a:r>
            <a:r>
              <a:rPr lang="en-US" altLang="ja-JP" sz="1600" dirty="0">
                <a:latin typeface="+mj-ea"/>
              </a:rPr>
              <a:t>10.6</a:t>
            </a:r>
            <a:r>
              <a:rPr kumimoji="1" lang="ja-JP" altLang="en-US" sz="1600" dirty="0">
                <a:latin typeface="+mj-ea"/>
              </a:rPr>
              <a:t>％を含めると約７５％となり、これらの業種は全国の平均より多く栗東市を牽引している業種と言える。反対に医療・福祉、教育学習支援業は全国、滋賀県と比較して</a:t>
            </a:r>
            <a:r>
              <a:rPr lang="ja-JP" altLang="en-US" sz="1600" dirty="0">
                <a:latin typeface="+mj-ea"/>
              </a:rPr>
              <a:t>売上高</a:t>
            </a:r>
            <a:r>
              <a:rPr kumimoji="1" lang="ja-JP" altLang="en-US" sz="1600" dirty="0">
                <a:latin typeface="+mj-ea"/>
              </a:rPr>
              <a:t>が少なく、市民が近隣市に出向いていることが想定され、住民生活向上を図るうえでも、今後の安定した経営が望まれる。</a:t>
            </a:r>
          </a:p>
        </p:txBody>
      </p:sp>
      <p:pic>
        <p:nvPicPr>
          <p:cNvPr id="9" name="図 8">
            <a:extLst>
              <a:ext uri="{FF2B5EF4-FFF2-40B4-BE49-F238E27FC236}">
                <a16:creationId xmlns:a16="http://schemas.microsoft.com/office/drawing/2014/main" id="{809A7760-4CFA-E37B-ADDF-0E0451945692}"/>
              </a:ext>
            </a:extLst>
          </p:cNvPr>
          <p:cNvPicPr>
            <a:picLocks noChangeAspect="1"/>
          </p:cNvPicPr>
          <p:nvPr/>
        </p:nvPicPr>
        <p:blipFill>
          <a:blip r:embed="rId2"/>
          <a:srcRect b="64840"/>
          <a:stretch/>
        </p:blipFill>
        <p:spPr>
          <a:xfrm>
            <a:off x="368987" y="196854"/>
            <a:ext cx="5092246" cy="6414370"/>
          </a:xfrm>
          <a:prstGeom prst="rect">
            <a:avLst/>
          </a:prstGeom>
        </p:spPr>
      </p:pic>
      <p:pic>
        <p:nvPicPr>
          <p:cNvPr id="4" name="図 3">
            <a:extLst>
              <a:ext uri="{FF2B5EF4-FFF2-40B4-BE49-F238E27FC236}">
                <a16:creationId xmlns:a16="http://schemas.microsoft.com/office/drawing/2014/main" id="{0FE99EFA-0CA4-17BC-E3A7-0D25312FB420}"/>
              </a:ext>
            </a:extLst>
          </p:cNvPr>
          <p:cNvPicPr>
            <a:picLocks noChangeAspect="1"/>
          </p:cNvPicPr>
          <p:nvPr/>
        </p:nvPicPr>
        <p:blipFill>
          <a:blip r:embed="rId2"/>
          <a:srcRect t="35365" b="45882"/>
          <a:stretch/>
        </p:blipFill>
        <p:spPr>
          <a:xfrm>
            <a:off x="5923895" y="196854"/>
            <a:ext cx="5342519" cy="3589288"/>
          </a:xfrm>
          <a:prstGeom prst="rect">
            <a:avLst/>
          </a:prstGeom>
        </p:spPr>
      </p:pic>
    </p:spTree>
    <p:extLst>
      <p:ext uri="{BB962C8B-B14F-4D97-AF65-F5344CB8AC3E}">
        <p14:creationId xmlns:p14="http://schemas.microsoft.com/office/powerpoint/2010/main" val="297178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72A0FC6-3160-2711-35FC-416591CCE6FD}"/>
              </a:ext>
            </a:extLst>
          </p:cNvPr>
          <p:cNvSpPr>
            <a:spLocks noGrp="1"/>
          </p:cNvSpPr>
          <p:nvPr>
            <p:ph type="body" idx="1"/>
          </p:nvPr>
        </p:nvSpPr>
        <p:spPr>
          <a:xfrm>
            <a:off x="521666" y="4980007"/>
            <a:ext cx="10967435" cy="1989204"/>
          </a:xfrm>
        </p:spPr>
        <p:txBody>
          <a:bodyPr>
            <a:normAutofit lnSpcReduction="10000"/>
          </a:bodyPr>
          <a:lstStyle/>
          <a:p>
            <a:r>
              <a:rPr kumimoji="1" lang="ja-JP" altLang="en-US" sz="1400" dirty="0"/>
              <a:t>付加価値総額</a:t>
            </a:r>
            <a:r>
              <a:rPr lang="ja-JP" altLang="en-US" sz="1400" dirty="0"/>
              <a:t>は、</a:t>
            </a:r>
            <a:r>
              <a:rPr kumimoji="1" lang="ja-JP" altLang="en-US" sz="1400" dirty="0"/>
              <a:t>①製造業の割合が大きく、次いで②卸小売業、③生活関連サービス業、娯楽業が続いている。</a:t>
            </a:r>
            <a:br>
              <a:rPr kumimoji="1" lang="en-US" altLang="ja-JP" sz="1400" dirty="0"/>
            </a:br>
            <a:r>
              <a:rPr lang="ja-JP" altLang="en-US" sz="1400" dirty="0"/>
              <a:t>付加価値額が高い</a:t>
            </a:r>
            <a:r>
              <a:rPr kumimoji="1" lang="ja-JP" altLang="en-US" sz="1400" dirty="0"/>
              <a:t>不動産業、物品賃貸業は、８割が貸家業・貸間業・駐車場であり、</a:t>
            </a:r>
            <a:r>
              <a:rPr lang="ja-JP" altLang="en-US" sz="1400" dirty="0"/>
              <a:t>生活関連サービス業、娯楽業についても競走馬関係企業が数値を押し上げていると考えられる。</a:t>
            </a:r>
            <a:br>
              <a:rPr lang="en-US" altLang="ja-JP" sz="1400" dirty="0"/>
            </a:br>
            <a:r>
              <a:rPr lang="ja-JP" altLang="en-US" sz="1400" dirty="0"/>
              <a:t>卸小売業の業種割合では、機械器具卸売業が</a:t>
            </a:r>
            <a:r>
              <a:rPr lang="en-US" altLang="ja-JP" sz="1400" dirty="0"/>
              <a:t>21.6%</a:t>
            </a:r>
            <a:r>
              <a:rPr lang="ja-JP" altLang="en-US" sz="1400" dirty="0"/>
              <a:t>、機械器具小売業が</a:t>
            </a:r>
            <a:r>
              <a:rPr lang="en-US" altLang="ja-JP" sz="1400" dirty="0"/>
              <a:t>16%</a:t>
            </a:r>
            <a:r>
              <a:rPr lang="ja-JP" altLang="en-US" sz="1400" dirty="0"/>
              <a:t>であり製造業に関連した企業が多く、県内や近隣市も製造業が多いことから、製造業が地域雇用の大きな役割を果たしている。</a:t>
            </a:r>
            <a:br>
              <a:rPr lang="en-US" altLang="ja-JP" sz="1400" dirty="0"/>
            </a:br>
            <a:r>
              <a:rPr kumimoji="1" lang="ja-JP" altLang="en-US" sz="1400" dirty="0"/>
              <a:t>反面宿泊業・飲食サービス業が他業種と比較するとコロナ感染症拡大の影響が大きく付加価値が低水準であり、新規出店の場合は、大幅な差別化や他店にはない特徴を創出する等十分な準備が必要である。</a:t>
            </a:r>
            <a:br>
              <a:rPr kumimoji="1" lang="en-US" altLang="ja-JP" sz="1400" dirty="0"/>
            </a:br>
            <a:br>
              <a:rPr lang="en-US" altLang="ja-JP" sz="1400" dirty="0"/>
            </a:br>
            <a:r>
              <a:rPr lang="ja-JP" altLang="en-US" sz="1400" dirty="0">
                <a:latin typeface="+mj-ea"/>
                <a:ea typeface="+mj-ea"/>
              </a:rPr>
              <a:t>付加価値額　</a:t>
            </a:r>
            <a:r>
              <a:rPr lang="en-US" altLang="ja-JP" sz="1400" dirty="0">
                <a:latin typeface="+mj-ea"/>
                <a:ea typeface="+mj-ea"/>
              </a:rPr>
              <a:t>=</a:t>
            </a:r>
            <a:r>
              <a:rPr lang="ja-JP" altLang="en-US" sz="1400" dirty="0">
                <a:latin typeface="+mj-ea"/>
                <a:ea typeface="+mj-ea"/>
              </a:rPr>
              <a:t>　</a:t>
            </a:r>
            <a:r>
              <a:rPr lang="ja-JP" altLang="en-US" sz="1400" b="1" i="0" dirty="0">
                <a:effectLst/>
                <a:latin typeface="+mj-ea"/>
                <a:ea typeface="+mj-ea"/>
              </a:rPr>
              <a:t>売上高 ー 売上原価 </a:t>
            </a:r>
            <a:endParaRPr lang="ja-JP" altLang="en-US" sz="1400" b="0" i="0" dirty="0">
              <a:effectLst/>
              <a:latin typeface="+mj-ea"/>
              <a:ea typeface="+mj-ea"/>
            </a:endParaRPr>
          </a:p>
          <a:p>
            <a:endParaRPr lang="en-US" altLang="ja-JP" dirty="0"/>
          </a:p>
        </p:txBody>
      </p:sp>
      <p:pic>
        <p:nvPicPr>
          <p:cNvPr id="5" name="図 4">
            <a:extLst>
              <a:ext uri="{FF2B5EF4-FFF2-40B4-BE49-F238E27FC236}">
                <a16:creationId xmlns:a16="http://schemas.microsoft.com/office/drawing/2014/main" id="{3503347C-42FA-4712-E028-C18C70CF109B}"/>
              </a:ext>
            </a:extLst>
          </p:cNvPr>
          <p:cNvPicPr>
            <a:picLocks noChangeAspect="1"/>
          </p:cNvPicPr>
          <p:nvPr/>
        </p:nvPicPr>
        <p:blipFill>
          <a:blip r:embed="rId2"/>
          <a:srcRect b="24504"/>
          <a:stretch/>
        </p:blipFill>
        <p:spPr>
          <a:xfrm>
            <a:off x="230619" y="251294"/>
            <a:ext cx="5774765" cy="4536757"/>
          </a:xfrm>
          <a:prstGeom prst="rect">
            <a:avLst/>
          </a:prstGeom>
        </p:spPr>
      </p:pic>
      <p:pic>
        <p:nvPicPr>
          <p:cNvPr id="2" name="図 1">
            <a:extLst>
              <a:ext uri="{FF2B5EF4-FFF2-40B4-BE49-F238E27FC236}">
                <a16:creationId xmlns:a16="http://schemas.microsoft.com/office/drawing/2014/main" id="{4939364B-B5F3-003E-0525-7487587B0DE8}"/>
              </a:ext>
            </a:extLst>
          </p:cNvPr>
          <p:cNvPicPr>
            <a:picLocks noChangeAspect="1"/>
          </p:cNvPicPr>
          <p:nvPr/>
        </p:nvPicPr>
        <p:blipFill>
          <a:blip r:embed="rId3"/>
          <a:srcRect b="25382"/>
          <a:stretch/>
        </p:blipFill>
        <p:spPr>
          <a:xfrm>
            <a:off x="6105440" y="251294"/>
            <a:ext cx="5790188" cy="4477225"/>
          </a:xfrm>
          <a:prstGeom prst="rect">
            <a:avLst/>
          </a:prstGeom>
        </p:spPr>
      </p:pic>
    </p:spTree>
    <p:extLst>
      <p:ext uri="{BB962C8B-B14F-4D97-AF65-F5344CB8AC3E}">
        <p14:creationId xmlns:p14="http://schemas.microsoft.com/office/powerpoint/2010/main" val="2111811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BD227-932E-78AD-2139-0A9B926DDCF6}"/>
              </a:ext>
            </a:extLst>
          </p:cNvPr>
          <p:cNvSpPr>
            <a:spLocks noGrp="1"/>
          </p:cNvSpPr>
          <p:nvPr>
            <p:ph type="title"/>
          </p:nvPr>
        </p:nvSpPr>
        <p:spPr>
          <a:xfrm>
            <a:off x="7702378" y="315862"/>
            <a:ext cx="4135395" cy="4585652"/>
          </a:xfrm>
        </p:spPr>
        <p:txBody>
          <a:bodyPr>
            <a:normAutofit/>
          </a:bodyPr>
          <a:lstStyle/>
          <a:p>
            <a:r>
              <a:rPr kumimoji="1" lang="ja-JP" altLang="en-US" sz="1800" dirty="0">
                <a:latin typeface="+mj-ea"/>
              </a:rPr>
              <a:t>地域経済循環率は</a:t>
            </a:r>
            <a:r>
              <a:rPr kumimoji="1" lang="en-US" altLang="ja-JP" sz="1800" dirty="0">
                <a:latin typeface="+mj-ea"/>
              </a:rPr>
              <a:t>105.3%</a:t>
            </a:r>
            <a:r>
              <a:rPr kumimoji="1" lang="ja-JP" altLang="en-US" sz="1800" dirty="0">
                <a:latin typeface="+mj-ea"/>
              </a:rPr>
              <a:t>であり</a:t>
            </a:r>
            <a:br>
              <a:rPr kumimoji="1" lang="en-US" altLang="ja-JP" sz="1800" dirty="0">
                <a:latin typeface="+mj-ea"/>
              </a:rPr>
            </a:br>
            <a:r>
              <a:rPr kumimoji="1" lang="ja-JP" altLang="en-US" sz="1800" dirty="0">
                <a:latin typeface="+mj-ea"/>
              </a:rPr>
              <a:t>・生産（生産所得を生み出す）</a:t>
            </a:r>
            <a:br>
              <a:rPr kumimoji="1" lang="en-US" altLang="ja-JP" sz="1800" dirty="0">
                <a:latin typeface="+mj-ea"/>
              </a:rPr>
            </a:br>
            <a:r>
              <a:rPr kumimoji="1" lang="ja-JP" altLang="en-US" sz="1800" dirty="0">
                <a:latin typeface="+mj-ea"/>
              </a:rPr>
              <a:t>・分配（家計や企業の所得の受取）</a:t>
            </a:r>
            <a:br>
              <a:rPr kumimoji="1" lang="en-US" altLang="ja-JP" sz="1800" dirty="0">
                <a:latin typeface="+mj-ea"/>
              </a:rPr>
            </a:br>
            <a:r>
              <a:rPr kumimoji="1" lang="ja-JP" altLang="en-US" sz="1800" dirty="0">
                <a:latin typeface="+mj-ea"/>
              </a:rPr>
              <a:t>・支出（消費や投資など）</a:t>
            </a:r>
            <a:br>
              <a:rPr kumimoji="1" lang="en-US" altLang="ja-JP" sz="1800" dirty="0">
                <a:latin typeface="+mj-ea"/>
              </a:rPr>
            </a:br>
            <a:r>
              <a:rPr kumimoji="1" lang="ja-JP" altLang="en-US" sz="1800" dirty="0">
                <a:latin typeface="+mj-ea"/>
              </a:rPr>
              <a:t>のサイクルがバランス良く回転し、市内</a:t>
            </a:r>
            <a:r>
              <a:rPr lang="ja-JP" altLang="en-US" sz="1800" i="0" dirty="0">
                <a:effectLst/>
                <a:latin typeface="+mj-ea"/>
              </a:rPr>
              <a:t>経済が循環型構造になって</a:t>
            </a:r>
            <a:r>
              <a:rPr kumimoji="1" lang="ja-JP" altLang="en-US" sz="1800" dirty="0">
                <a:latin typeface="+mj-ea"/>
              </a:rPr>
              <a:t>いることを示している。</a:t>
            </a:r>
            <a:br>
              <a:rPr kumimoji="1" lang="en-US" altLang="ja-JP" sz="1800" dirty="0">
                <a:latin typeface="+mj-ea"/>
              </a:rPr>
            </a:br>
            <a:r>
              <a:rPr kumimoji="1" lang="ja-JP" altLang="en-US" sz="1800" dirty="0">
                <a:latin typeface="+mj-ea"/>
              </a:rPr>
              <a:t>支出の民間消費額で</a:t>
            </a:r>
            <a:r>
              <a:rPr kumimoji="1" lang="en-US" altLang="ja-JP" sz="1800" dirty="0">
                <a:latin typeface="+mj-ea"/>
              </a:rPr>
              <a:t>403</a:t>
            </a:r>
            <a:r>
              <a:rPr lang="ja-JP" altLang="en-US" sz="1800" dirty="0">
                <a:latin typeface="+mj-ea"/>
              </a:rPr>
              <a:t>億円の地域外流出があることから、市内での個人消費を促す魅力的な店舗運営を行うことができれば、更なる好循環が見込める。</a:t>
            </a:r>
            <a:endParaRPr kumimoji="1" lang="ja-JP" altLang="en-US" sz="1800" dirty="0">
              <a:latin typeface="+mj-ea"/>
            </a:endParaRPr>
          </a:p>
        </p:txBody>
      </p:sp>
      <p:pic>
        <p:nvPicPr>
          <p:cNvPr id="6" name="図 5">
            <a:extLst>
              <a:ext uri="{FF2B5EF4-FFF2-40B4-BE49-F238E27FC236}">
                <a16:creationId xmlns:a16="http://schemas.microsoft.com/office/drawing/2014/main" id="{43308774-A113-547D-7769-4312F4572910}"/>
              </a:ext>
            </a:extLst>
          </p:cNvPr>
          <p:cNvPicPr>
            <a:picLocks noChangeAspect="1"/>
          </p:cNvPicPr>
          <p:nvPr/>
        </p:nvPicPr>
        <p:blipFill>
          <a:blip r:embed="rId2"/>
          <a:srcRect l="32296" t="15495" r="796" b="4606"/>
          <a:stretch>
            <a:fillRect/>
          </a:stretch>
        </p:blipFill>
        <p:spPr>
          <a:xfrm>
            <a:off x="131805" y="126392"/>
            <a:ext cx="7409818" cy="4977307"/>
          </a:xfrm>
          <a:prstGeom prst="rect">
            <a:avLst/>
          </a:prstGeom>
        </p:spPr>
      </p:pic>
      <p:pic>
        <p:nvPicPr>
          <p:cNvPr id="10" name="図 9">
            <a:extLst>
              <a:ext uri="{FF2B5EF4-FFF2-40B4-BE49-F238E27FC236}">
                <a16:creationId xmlns:a16="http://schemas.microsoft.com/office/drawing/2014/main" id="{9E18EEE7-BB96-EF36-BE25-8B50E7256FDB}"/>
              </a:ext>
            </a:extLst>
          </p:cNvPr>
          <p:cNvPicPr>
            <a:picLocks noChangeAspect="1"/>
          </p:cNvPicPr>
          <p:nvPr/>
        </p:nvPicPr>
        <p:blipFill>
          <a:blip r:embed="rId3"/>
          <a:srcRect l="34933" t="39501" r="3569" b="33573"/>
          <a:stretch/>
        </p:blipFill>
        <p:spPr>
          <a:xfrm>
            <a:off x="131805" y="5011407"/>
            <a:ext cx="7409818" cy="1720201"/>
          </a:xfrm>
          <a:prstGeom prst="rect">
            <a:avLst/>
          </a:prstGeom>
        </p:spPr>
      </p:pic>
    </p:spTree>
    <p:extLst>
      <p:ext uri="{BB962C8B-B14F-4D97-AF65-F5344CB8AC3E}">
        <p14:creationId xmlns:p14="http://schemas.microsoft.com/office/powerpoint/2010/main" val="153756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1C931F3F-A8D4-635D-3971-0A880E7B6F78}"/>
              </a:ext>
            </a:extLst>
          </p:cNvPr>
          <p:cNvGraphicFramePr>
            <a:graphicFrameLocks noGrp="1"/>
          </p:cNvGraphicFramePr>
          <p:nvPr>
            <p:extLst>
              <p:ext uri="{D42A27DB-BD31-4B8C-83A1-F6EECF244321}">
                <p14:modId xmlns:p14="http://schemas.microsoft.com/office/powerpoint/2010/main" val="974743218"/>
              </p:ext>
            </p:extLst>
          </p:nvPr>
        </p:nvGraphicFramePr>
        <p:xfrm>
          <a:off x="372533" y="558797"/>
          <a:ext cx="11582399" cy="6217920"/>
        </p:xfrm>
        <a:graphic>
          <a:graphicData uri="http://schemas.openxmlformats.org/drawingml/2006/table">
            <a:tbl>
              <a:tblPr firstRow="1" bandRow="1">
                <a:tableStyleId>{93296810-A885-4BE3-A3E7-6D5BEEA58F35}</a:tableStyleId>
              </a:tblPr>
              <a:tblGrid>
                <a:gridCol w="5850466">
                  <a:extLst>
                    <a:ext uri="{9D8B030D-6E8A-4147-A177-3AD203B41FA5}">
                      <a16:colId xmlns:a16="http://schemas.microsoft.com/office/drawing/2014/main" val="1081391175"/>
                    </a:ext>
                  </a:extLst>
                </a:gridCol>
                <a:gridCol w="5731933">
                  <a:extLst>
                    <a:ext uri="{9D8B030D-6E8A-4147-A177-3AD203B41FA5}">
                      <a16:colId xmlns:a16="http://schemas.microsoft.com/office/drawing/2014/main" val="3260206410"/>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lt1"/>
                          </a:solidFill>
                          <a:effectLst/>
                          <a:latin typeface="+mn-lt"/>
                          <a:ea typeface="+mn-ea"/>
                          <a:cs typeface="+mn-cs"/>
                        </a:rPr>
                        <a:t> Strengths</a:t>
                      </a:r>
                      <a:r>
                        <a:rPr kumimoji="1" lang="ja-JP" altLang="ja-JP" sz="1800" b="1" kern="1200" dirty="0">
                          <a:solidFill>
                            <a:schemeClr val="lt1"/>
                          </a:solidFill>
                          <a:effectLst/>
                          <a:latin typeface="+mn-lt"/>
                          <a:ea typeface="+mn-ea"/>
                          <a:cs typeface="+mn-cs"/>
                        </a:rPr>
                        <a:t>（強み）</a:t>
                      </a:r>
                    </a:p>
                    <a:p>
                      <a:endParaRPr kumimoji="1" lang="ja-JP" altLang="en-US"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solidFill>
                      <a:schemeClr val="accent4">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lt1"/>
                          </a:solidFill>
                          <a:effectLst/>
                          <a:latin typeface="+mn-lt"/>
                          <a:ea typeface="+mn-ea"/>
                          <a:cs typeface="+mn-cs"/>
                        </a:rPr>
                        <a:t>Weaknesses</a:t>
                      </a:r>
                      <a:r>
                        <a:rPr kumimoji="1" lang="ja-JP" altLang="ja-JP" sz="1800" b="1" kern="1200" dirty="0">
                          <a:solidFill>
                            <a:schemeClr val="lt1"/>
                          </a:solidFill>
                          <a:effectLst/>
                          <a:latin typeface="+mn-lt"/>
                          <a:ea typeface="+mn-ea"/>
                          <a:cs typeface="+mn-cs"/>
                        </a:rPr>
                        <a:t>（弱み）</a:t>
                      </a:r>
                    </a:p>
                    <a:p>
                      <a:endParaRPr kumimoji="1" lang="ja-JP" altLang="en-US"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128361276"/>
                  </a:ext>
                </a:extLst>
              </a:tr>
              <a:tr h="673952">
                <a:tc>
                  <a:txBody>
                    <a:bodyPr/>
                    <a:lstStyle/>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製造業の比率が高い（</a:t>
                      </a:r>
                      <a:r>
                        <a:rPr kumimoji="1" lang="en-US" altLang="ja-JP" sz="1200" b="1" kern="1200" dirty="0">
                          <a:solidFill>
                            <a:schemeClr val="dk1"/>
                          </a:solidFill>
                          <a:effectLst/>
                          <a:latin typeface="+mj-ea"/>
                          <a:ea typeface="+mj-ea"/>
                          <a:cs typeface="+mn-cs"/>
                        </a:rPr>
                        <a:t>26.2%</a:t>
                      </a:r>
                      <a:r>
                        <a:rPr kumimoji="1" lang="ja-JP" altLang="ja-JP" sz="1200" b="1" kern="1200" dirty="0">
                          <a:solidFill>
                            <a:schemeClr val="dk1"/>
                          </a:solidFill>
                          <a:effectLst/>
                          <a:latin typeface="+mj-ea"/>
                          <a:ea typeface="+mj-ea"/>
                          <a:cs typeface="+mn-cs"/>
                        </a:rPr>
                        <a:t>） 全国平均（</a:t>
                      </a:r>
                      <a:r>
                        <a:rPr kumimoji="1" lang="en-US" altLang="ja-JP" sz="1200" b="1" kern="1200" dirty="0">
                          <a:solidFill>
                            <a:schemeClr val="dk1"/>
                          </a:solidFill>
                          <a:effectLst/>
                          <a:latin typeface="+mj-ea"/>
                          <a:ea typeface="+mj-ea"/>
                          <a:cs typeface="+mn-cs"/>
                        </a:rPr>
                        <a:t>16.5%</a:t>
                      </a:r>
                      <a:r>
                        <a:rPr kumimoji="1" lang="ja-JP" altLang="ja-JP" sz="1200" b="1" kern="1200" dirty="0">
                          <a:solidFill>
                            <a:schemeClr val="dk1"/>
                          </a:solidFill>
                          <a:effectLst/>
                          <a:latin typeface="+mj-ea"/>
                          <a:ea typeface="+mj-ea"/>
                          <a:cs typeface="+mn-cs"/>
                        </a:rPr>
                        <a:t>前後）を大きく上回り、第二次産業全体</a:t>
                      </a:r>
                      <a:r>
                        <a:rPr kumimoji="1" lang="ja-JP" altLang="en-US" sz="1200" b="1" kern="1200" dirty="0">
                          <a:solidFill>
                            <a:schemeClr val="dk1"/>
                          </a:solidFill>
                          <a:effectLst/>
                          <a:latin typeface="+mj-ea"/>
                          <a:ea typeface="+mj-ea"/>
                          <a:cs typeface="+mn-cs"/>
                        </a:rPr>
                        <a:t>　</a:t>
                      </a:r>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で</a:t>
                      </a:r>
                      <a:r>
                        <a:rPr kumimoji="1" lang="en-US" altLang="ja-JP" sz="1200" b="1" kern="1200" dirty="0">
                          <a:solidFill>
                            <a:schemeClr val="dk1"/>
                          </a:solidFill>
                          <a:effectLst/>
                          <a:latin typeface="+mj-ea"/>
                          <a:ea typeface="+mj-ea"/>
                          <a:cs typeface="+mn-cs"/>
                        </a:rPr>
                        <a:t>33.4%</a:t>
                      </a:r>
                      <a:r>
                        <a:rPr kumimoji="1" lang="ja-JP" altLang="ja-JP" sz="1200" b="1" kern="1200" dirty="0">
                          <a:solidFill>
                            <a:schemeClr val="dk1"/>
                          </a:solidFill>
                          <a:effectLst/>
                          <a:latin typeface="+mj-ea"/>
                          <a:ea typeface="+mj-ea"/>
                          <a:cs typeface="+mn-cs"/>
                        </a:rPr>
                        <a:t>と工業都市型の構造が明確。</a:t>
                      </a: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名神高速・国道</a:t>
                      </a:r>
                      <a:r>
                        <a:rPr kumimoji="1" lang="en-US" altLang="ja-JP" sz="1200" b="1" kern="1200" dirty="0">
                          <a:solidFill>
                            <a:schemeClr val="dk1"/>
                          </a:solidFill>
                          <a:effectLst/>
                          <a:latin typeface="+mj-ea"/>
                          <a:ea typeface="+mj-ea"/>
                          <a:cs typeface="+mn-cs"/>
                        </a:rPr>
                        <a:t>1</a:t>
                      </a:r>
                      <a:r>
                        <a:rPr kumimoji="1" lang="ja-JP" altLang="ja-JP" sz="1200" b="1" kern="1200" dirty="0">
                          <a:solidFill>
                            <a:schemeClr val="dk1"/>
                          </a:solidFill>
                          <a:effectLst/>
                          <a:latin typeface="+mj-ea"/>
                          <a:ea typeface="+mj-ea"/>
                          <a:cs typeface="+mn-cs"/>
                        </a:rPr>
                        <a:t>号</a:t>
                      </a:r>
                      <a:r>
                        <a:rPr kumimoji="1" lang="en-US" altLang="ja-JP" sz="1200" b="1" kern="1200" dirty="0">
                          <a:solidFill>
                            <a:schemeClr val="dk1"/>
                          </a:solidFill>
                          <a:effectLst/>
                          <a:latin typeface="+mj-ea"/>
                          <a:ea typeface="+mj-ea"/>
                          <a:cs typeface="+mn-cs"/>
                        </a:rPr>
                        <a:t>/8</a:t>
                      </a:r>
                      <a:r>
                        <a:rPr kumimoji="1" lang="ja-JP" altLang="ja-JP" sz="1200" b="1" kern="1200" dirty="0">
                          <a:solidFill>
                            <a:schemeClr val="dk1"/>
                          </a:solidFill>
                          <a:effectLst/>
                          <a:latin typeface="+mj-ea"/>
                          <a:ea typeface="+mj-ea"/>
                          <a:cs typeface="+mn-cs"/>
                        </a:rPr>
                        <a:t>号・</a:t>
                      </a:r>
                      <a:r>
                        <a:rPr kumimoji="1" lang="en-US" altLang="ja-JP" sz="1200" b="1" kern="1200" dirty="0">
                          <a:solidFill>
                            <a:schemeClr val="dk1"/>
                          </a:solidFill>
                          <a:effectLst/>
                          <a:latin typeface="+mj-ea"/>
                          <a:ea typeface="+mj-ea"/>
                          <a:cs typeface="+mn-cs"/>
                        </a:rPr>
                        <a:t>JR</a:t>
                      </a:r>
                      <a:r>
                        <a:rPr kumimoji="1" lang="ja-JP" altLang="ja-JP" sz="1200" b="1" kern="1200" dirty="0">
                          <a:solidFill>
                            <a:schemeClr val="dk1"/>
                          </a:solidFill>
                          <a:effectLst/>
                          <a:latin typeface="+mj-ea"/>
                          <a:ea typeface="+mj-ea"/>
                          <a:cs typeface="+mn-cs"/>
                        </a:rPr>
                        <a:t>琵琶湖線の結節点という圧倒的交通利便性 </a:t>
                      </a:r>
                      <a:br>
                        <a:rPr kumimoji="1" lang="en-US" altLang="ja-JP" sz="1200" b="1" kern="1200" dirty="0">
                          <a:solidFill>
                            <a:schemeClr val="dk1"/>
                          </a:solidFill>
                          <a:effectLst/>
                          <a:latin typeface="+mj-ea"/>
                          <a:ea typeface="+mj-ea"/>
                          <a:cs typeface="+mn-cs"/>
                        </a:rPr>
                      </a:br>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企業立地の最大要因で、物流・製造の集積を支える。</a:t>
                      </a: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多様な製造業</a:t>
                      </a:r>
                      <a:r>
                        <a:rPr kumimoji="1" lang="ja-JP" altLang="ja-JP" sz="1200" b="1" kern="1200">
                          <a:solidFill>
                            <a:schemeClr val="dk1"/>
                          </a:solidFill>
                          <a:effectLst/>
                          <a:latin typeface="+mj-ea"/>
                          <a:ea typeface="+mj-ea"/>
                          <a:cs typeface="+mn-cs"/>
                        </a:rPr>
                        <a:t>が集積</a:t>
                      </a:r>
                      <a:r>
                        <a:rPr kumimoji="1" lang="ja-JP" altLang="en-US" sz="1200" b="1" kern="1200">
                          <a:solidFill>
                            <a:schemeClr val="dk1"/>
                          </a:solidFill>
                          <a:effectLst/>
                          <a:latin typeface="+mj-ea"/>
                          <a:ea typeface="+mj-ea"/>
                          <a:cs typeface="+mn-cs"/>
                        </a:rPr>
                        <a:t>、</a:t>
                      </a:r>
                      <a:r>
                        <a:rPr kumimoji="1" lang="ja-JP" altLang="ja-JP" sz="1200" b="1" kern="1200">
                          <a:solidFill>
                            <a:schemeClr val="dk1"/>
                          </a:solidFill>
                          <a:effectLst/>
                          <a:latin typeface="+mj-ea"/>
                          <a:ea typeface="+mj-ea"/>
                          <a:cs typeface="+mn-cs"/>
                        </a:rPr>
                        <a:t>特定</a:t>
                      </a:r>
                      <a:r>
                        <a:rPr kumimoji="1" lang="ja-JP" altLang="ja-JP" sz="1200" b="1" kern="1200" dirty="0">
                          <a:solidFill>
                            <a:schemeClr val="dk1"/>
                          </a:solidFill>
                          <a:effectLst/>
                          <a:latin typeface="+mj-ea"/>
                          <a:ea typeface="+mj-ea"/>
                          <a:cs typeface="+mn-cs"/>
                        </a:rPr>
                        <a:t>業種への依存が小さく、景気変動に強い構造。</a:t>
                      </a:r>
                      <a:endParaRPr kumimoji="1" lang="en-US" altLang="ja-JP" sz="1200" b="1" kern="1200" dirty="0">
                        <a:solidFill>
                          <a:schemeClr val="dk1"/>
                        </a:solidFill>
                        <a:effectLst/>
                        <a:latin typeface="+mj-ea"/>
                        <a:ea typeface="+mj-ea"/>
                        <a:cs typeface="+mn-cs"/>
                      </a:endParaRP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en-US" altLang="ja-JP" sz="1200" b="1" kern="1200" dirty="0">
                          <a:solidFill>
                            <a:schemeClr val="dk1"/>
                          </a:solidFill>
                          <a:effectLst/>
                          <a:latin typeface="+mj-ea"/>
                          <a:ea typeface="+mj-ea"/>
                          <a:cs typeface="+mn-cs"/>
                        </a:rPr>
                        <a:t>JRA</a:t>
                      </a:r>
                      <a:r>
                        <a:rPr kumimoji="1" lang="ja-JP" altLang="ja-JP" sz="1200" b="1" kern="1200" dirty="0">
                          <a:solidFill>
                            <a:schemeClr val="dk1"/>
                          </a:solidFill>
                          <a:effectLst/>
                          <a:latin typeface="+mj-ea"/>
                          <a:ea typeface="+mj-ea"/>
                          <a:cs typeface="+mn-cs"/>
                        </a:rPr>
                        <a:t>栗東トレーニングセンターという巨大な「競馬経済圏」 調教師・獣医・装蹄師・飼料</a:t>
                      </a:r>
                      <a:r>
                        <a:rPr kumimoji="1" lang="ja-JP" altLang="en-US" sz="1200" b="1" kern="1200" dirty="0">
                          <a:solidFill>
                            <a:schemeClr val="dk1"/>
                          </a:solidFill>
                          <a:effectLst/>
                          <a:latin typeface="+mj-ea"/>
                          <a:ea typeface="+mj-ea"/>
                          <a:cs typeface="+mn-cs"/>
                        </a:rPr>
                        <a:t>　</a:t>
                      </a:r>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業者な</a:t>
                      </a:r>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ど裾野が広</a:t>
                      </a:r>
                      <a:r>
                        <a:rPr kumimoji="1" lang="ja-JP" altLang="en-US" sz="1200" b="1" kern="1200" dirty="0">
                          <a:solidFill>
                            <a:schemeClr val="dk1"/>
                          </a:solidFill>
                          <a:effectLst/>
                          <a:latin typeface="+mj-ea"/>
                          <a:ea typeface="+mj-ea"/>
                          <a:cs typeface="+mn-cs"/>
                        </a:rPr>
                        <a:t>い。</a:t>
                      </a:r>
                      <a:endParaRPr kumimoji="1" lang="ja-JP" altLang="ja-JP" sz="1200" b="1" kern="1200" dirty="0">
                        <a:solidFill>
                          <a:schemeClr val="dk1"/>
                        </a:solidFill>
                        <a:effectLst/>
                        <a:latin typeface="+mj-ea"/>
                        <a:ea typeface="+mj-ea"/>
                        <a:cs typeface="+mn-cs"/>
                      </a:endParaRP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人口増加が続く（約</a:t>
                      </a:r>
                      <a:r>
                        <a:rPr kumimoji="1" lang="en-US" altLang="ja-JP" sz="1200" b="1" kern="1200" dirty="0">
                          <a:solidFill>
                            <a:schemeClr val="dk1"/>
                          </a:solidFill>
                          <a:effectLst/>
                          <a:latin typeface="+mj-ea"/>
                          <a:ea typeface="+mj-ea"/>
                          <a:cs typeface="+mn-cs"/>
                        </a:rPr>
                        <a:t>6.8</a:t>
                      </a:r>
                      <a:r>
                        <a:rPr kumimoji="1" lang="ja-JP" altLang="ja-JP" sz="1200" b="1" kern="1200" dirty="0">
                          <a:solidFill>
                            <a:schemeClr val="dk1"/>
                          </a:solidFill>
                          <a:effectLst/>
                          <a:latin typeface="+mj-ea"/>
                          <a:ea typeface="+mj-ea"/>
                          <a:cs typeface="+mn-cs"/>
                        </a:rPr>
                        <a:t>万人） 労働力確保と消費市場の拡大に寄与。</a:t>
                      </a:r>
                    </a:p>
                    <a:p>
                      <a:endParaRPr kumimoji="1" lang="ja-JP" altLang="en-US" b="1" dirty="0">
                        <a:latin typeface="+mj-ea"/>
                        <a:ea typeface="+mj-ea"/>
                      </a:endParaRP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lvl="0"/>
                      <a:endParaRPr kumimoji="1" lang="en-US" altLang="ja-JP" sz="1200" b="1" kern="1200">
                        <a:solidFill>
                          <a:schemeClr val="dk1"/>
                        </a:solidFill>
                        <a:effectLst/>
                        <a:latin typeface="+mj-ea"/>
                        <a:ea typeface="+mj-ea"/>
                        <a:cs typeface="+mn-cs"/>
                      </a:endParaRPr>
                    </a:p>
                    <a:p>
                      <a:pPr lvl="0"/>
                      <a:r>
                        <a:rPr kumimoji="1" lang="ja-JP" altLang="en-US" sz="1200" b="1" kern="120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第三次産業の比率が全国より低い（</a:t>
                      </a:r>
                      <a:r>
                        <a:rPr kumimoji="1" lang="en-US" altLang="ja-JP" sz="1200" b="1" kern="1200" dirty="0">
                          <a:solidFill>
                            <a:schemeClr val="dk1"/>
                          </a:solidFill>
                          <a:effectLst/>
                          <a:latin typeface="+mj-ea"/>
                          <a:ea typeface="+mj-ea"/>
                          <a:cs typeface="+mn-cs"/>
                        </a:rPr>
                        <a:t>63.7%</a:t>
                      </a:r>
                      <a:r>
                        <a:rPr kumimoji="1" lang="ja-JP" altLang="ja-JP" sz="1200" b="1" kern="1200" dirty="0">
                          <a:solidFill>
                            <a:schemeClr val="dk1"/>
                          </a:solidFill>
                          <a:effectLst/>
                          <a:latin typeface="+mj-ea"/>
                          <a:ea typeface="+mj-ea"/>
                          <a:cs typeface="+mn-cs"/>
                        </a:rPr>
                        <a:t>） サービス産業の厚みが不足し、</a:t>
                      </a:r>
                      <a:r>
                        <a:rPr kumimoji="1" lang="ja-JP" altLang="en-US" sz="1200" b="1" kern="1200" dirty="0">
                          <a:solidFill>
                            <a:schemeClr val="dk1"/>
                          </a:solidFill>
                          <a:effectLst/>
                          <a:latin typeface="+mj-ea"/>
                          <a:ea typeface="+mj-ea"/>
                          <a:cs typeface="+mn-cs"/>
                        </a:rPr>
                        <a:t>　</a:t>
                      </a:r>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都市としての多様性が限定的。</a:t>
                      </a: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農業規模が小さ</a:t>
                      </a:r>
                      <a:r>
                        <a:rPr kumimoji="1" lang="ja-JP" altLang="en-US" sz="1200" b="1" kern="1200" dirty="0">
                          <a:solidFill>
                            <a:schemeClr val="dk1"/>
                          </a:solidFill>
                          <a:effectLst/>
                          <a:latin typeface="+mj-ea"/>
                          <a:ea typeface="+mj-ea"/>
                          <a:cs typeface="+mn-cs"/>
                        </a:rPr>
                        <a:t>く、</a:t>
                      </a:r>
                      <a:r>
                        <a:rPr kumimoji="1" lang="ja-JP" altLang="ja-JP" sz="1200" b="1" kern="1200" dirty="0">
                          <a:solidFill>
                            <a:schemeClr val="dk1"/>
                          </a:solidFill>
                          <a:effectLst/>
                          <a:latin typeface="+mj-ea"/>
                          <a:ea typeface="+mj-ea"/>
                          <a:cs typeface="+mn-cs"/>
                        </a:rPr>
                        <a:t>地産地消や地域ブランド形成が難しい。</a:t>
                      </a: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工業・物流エリアが市街地に近接し、環境リスク（騒音・交通量）が発生しやすい </a:t>
                      </a:r>
                      <a:br>
                        <a:rPr kumimoji="1" lang="en-US" altLang="ja-JP" sz="1200" b="1" kern="1200" dirty="0">
                          <a:solidFill>
                            <a:schemeClr val="dk1"/>
                          </a:solidFill>
                          <a:effectLst/>
                          <a:latin typeface="+mj-ea"/>
                          <a:ea typeface="+mj-ea"/>
                          <a:cs typeface="+mn-cs"/>
                        </a:rPr>
                      </a:br>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特に準工業地域は将来の用途変化リスクが高い。</a:t>
                      </a:r>
                    </a:p>
                    <a:p>
                      <a:pPr lvl="0"/>
                      <a:endParaRPr kumimoji="1" lang="en-US" altLang="ja-JP" sz="1200" b="1" kern="1200" dirty="0">
                        <a:solidFill>
                          <a:schemeClr val="dk1"/>
                        </a:solidFill>
                        <a:effectLst/>
                        <a:latin typeface="+mj-ea"/>
                        <a:ea typeface="+mj-ea"/>
                        <a:cs typeface="+mn-cs"/>
                      </a:endParaRPr>
                    </a:p>
                    <a:p>
                      <a:pPr lvl="0"/>
                      <a:r>
                        <a:rPr kumimoji="1" lang="ja-JP" altLang="en-US" sz="1200" b="1" kern="1200" dirty="0">
                          <a:solidFill>
                            <a:schemeClr val="dk1"/>
                          </a:solidFill>
                          <a:effectLst/>
                          <a:latin typeface="+mj-ea"/>
                          <a:ea typeface="+mj-ea"/>
                          <a:cs typeface="+mn-cs"/>
                        </a:rPr>
                        <a:t>●</a:t>
                      </a:r>
                      <a:r>
                        <a:rPr kumimoji="1" lang="ja-JP" altLang="ja-JP" sz="1200" b="1" kern="1200" dirty="0">
                          <a:solidFill>
                            <a:schemeClr val="dk1"/>
                          </a:solidFill>
                          <a:effectLst/>
                          <a:latin typeface="+mj-ea"/>
                          <a:ea typeface="+mj-ea"/>
                          <a:cs typeface="+mn-cs"/>
                        </a:rPr>
                        <a:t>研究機関・大学が少ない </a:t>
                      </a:r>
                      <a:br>
                        <a:rPr kumimoji="1" lang="en-US" altLang="ja-JP" sz="1200" b="1" kern="1200" dirty="0">
                          <a:solidFill>
                            <a:schemeClr val="dk1"/>
                          </a:solidFill>
                          <a:effectLst/>
                          <a:latin typeface="+mj-ea"/>
                          <a:ea typeface="+mj-ea"/>
                          <a:cs typeface="+mn-cs"/>
                        </a:rPr>
                      </a:br>
                      <a:r>
                        <a:rPr kumimoji="1" lang="ja-JP" altLang="en-US" sz="1200" b="1" kern="1200" dirty="0">
                          <a:solidFill>
                            <a:schemeClr val="dk1"/>
                          </a:solidFill>
                          <a:effectLst/>
                          <a:latin typeface="+mj-ea"/>
                          <a:ea typeface="+mj-ea"/>
                          <a:cs typeface="+mn-cs"/>
                        </a:rPr>
                        <a:t>　　</a:t>
                      </a:r>
                      <a:r>
                        <a:rPr kumimoji="1" lang="ja-JP" altLang="ja-JP" sz="1200" b="1" kern="1200" dirty="0">
                          <a:solidFill>
                            <a:schemeClr val="dk1"/>
                          </a:solidFill>
                          <a:effectLst/>
                          <a:latin typeface="+mj-ea"/>
                          <a:ea typeface="+mj-ea"/>
                          <a:cs typeface="+mn-cs"/>
                        </a:rPr>
                        <a:t>技術革新・高度人材の地元確保に課題。</a:t>
                      </a:r>
                    </a:p>
                    <a:p>
                      <a:endParaRPr kumimoji="1" lang="ja-JP" altLang="en-US" b="1" dirty="0">
                        <a:latin typeface="+mj-ea"/>
                        <a:ea typeface="+mj-ea"/>
                      </a:endParaRP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93780082"/>
                  </a:ext>
                </a:extLst>
              </a:tr>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kern="1200" dirty="0">
                          <a:solidFill>
                            <a:schemeClr val="bg1"/>
                          </a:solidFill>
                          <a:effectLst/>
                          <a:latin typeface="+mn-lt"/>
                          <a:ea typeface="+mn-ea"/>
                          <a:cs typeface="+mn-cs"/>
                        </a:rPr>
                        <a:t>Opportunities</a:t>
                      </a:r>
                      <a:r>
                        <a:rPr kumimoji="1" lang="ja-JP" altLang="ja-JP" sz="1800" b="1" kern="1200" dirty="0">
                          <a:solidFill>
                            <a:schemeClr val="bg1"/>
                          </a:solidFill>
                          <a:effectLst/>
                          <a:latin typeface="+mn-lt"/>
                          <a:ea typeface="+mn-ea"/>
                          <a:cs typeface="+mn-cs"/>
                        </a:rPr>
                        <a:t>（機会）</a:t>
                      </a:r>
                      <a:endParaRPr kumimoji="1" lang="ja-JP" altLang="ja-JP" sz="1800" kern="1200" dirty="0">
                        <a:solidFill>
                          <a:schemeClr val="bg1"/>
                        </a:solidFill>
                        <a:effectLst/>
                        <a:latin typeface="+mn-lt"/>
                        <a:ea typeface="+mn-ea"/>
                        <a:cs typeface="+mn-cs"/>
                      </a:endParaRPr>
                    </a:p>
                    <a:p>
                      <a:endParaRPr kumimoji="1" lang="ja-JP" altLang="en-US"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FFFF00"/>
                    </a:solidFill>
                  </a:tcPr>
                </a:tc>
                <a:tc>
                  <a:txBody>
                    <a:bodyPr/>
                    <a:lstStyle/>
                    <a:p>
                      <a:r>
                        <a:rPr kumimoji="1" lang="en-US" altLang="ja-JP" sz="1800" b="1" kern="1200" dirty="0">
                          <a:solidFill>
                            <a:schemeClr val="tx1"/>
                          </a:solidFill>
                          <a:effectLst/>
                          <a:latin typeface="+mn-lt"/>
                          <a:ea typeface="+mn-ea"/>
                          <a:cs typeface="+mn-cs"/>
                        </a:rPr>
                        <a:t>Threats</a:t>
                      </a:r>
                      <a:r>
                        <a:rPr kumimoji="1" lang="ja-JP" altLang="ja-JP" sz="1800" b="1" kern="1200" dirty="0">
                          <a:solidFill>
                            <a:schemeClr val="tx1"/>
                          </a:solidFill>
                          <a:effectLst/>
                          <a:latin typeface="+mn-lt"/>
                          <a:ea typeface="+mn-ea"/>
                          <a:cs typeface="+mn-cs"/>
                        </a:rPr>
                        <a:t>（脅威）</a:t>
                      </a:r>
                      <a:endParaRPr kumimoji="1" lang="ja-JP" altLang="en-US" dirty="0">
                        <a:solidFill>
                          <a:schemeClr val="tx1"/>
                        </a:solidFill>
                      </a:endParaRP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870517563"/>
                  </a:ext>
                </a:extLst>
              </a:tr>
              <a:tr h="226921">
                <a:tc>
                  <a:txBody>
                    <a:bodyPr/>
                    <a:lstStyle/>
                    <a:p>
                      <a:endParaRPr kumimoji="1" lang="en-US" altLang="ja-JP" sz="1200" b="1" dirty="0">
                        <a:latin typeface="+mj-ea"/>
                        <a:ea typeface="+mj-ea"/>
                      </a:endParaRPr>
                    </a:p>
                    <a:p>
                      <a:r>
                        <a:rPr kumimoji="1" lang="ja-JP" altLang="en-US" sz="1200" b="1" dirty="0">
                          <a:latin typeface="+mj-ea"/>
                          <a:ea typeface="+mj-ea"/>
                        </a:rPr>
                        <a:t>●交通インフラのさらなる整備（国道</a:t>
                      </a:r>
                      <a:r>
                        <a:rPr kumimoji="1" lang="en-US" altLang="ja-JP" sz="1200" b="1" dirty="0">
                          <a:latin typeface="+mj-ea"/>
                          <a:ea typeface="+mj-ea"/>
                        </a:rPr>
                        <a:t>1</a:t>
                      </a:r>
                      <a:r>
                        <a:rPr kumimoji="1" lang="ja-JP" altLang="en-US" sz="1200" b="1" dirty="0">
                          <a:latin typeface="+mj-ea"/>
                          <a:ea typeface="+mj-ea"/>
                        </a:rPr>
                        <a:t>号</a:t>
                      </a:r>
                      <a:r>
                        <a:rPr kumimoji="1" lang="en-US" altLang="ja-JP" sz="1200" b="1" dirty="0">
                          <a:latin typeface="+mj-ea"/>
                          <a:ea typeface="+mj-ea"/>
                        </a:rPr>
                        <a:t>BP</a:t>
                      </a:r>
                      <a:r>
                        <a:rPr kumimoji="1" lang="ja-JP" altLang="en-US" sz="1200" b="1" dirty="0">
                          <a:latin typeface="+mj-ea"/>
                          <a:ea typeface="+mj-ea"/>
                        </a:rPr>
                        <a:t>、</a:t>
                      </a:r>
                      <a:r>
                        <a:rPr kumimoji="1" lang="en-US" altLang="ja-JP" sz="1200" b="1" dirty="0">
                          <a:latin typeface="+mj-ea"/>
                          <a:ea typeface="+mj-ea"/>
                        </a:rPr>
                        <a:t>8</a:t>
                      </a:r>
                      <a:r>
                        <a:rPr kumimoji="1" lang="ja-JP" altLang="en-US" sz="1200" b="1" dirty="0">
                          <a:latin typeface="+mj-ea"/>
                          <a:ea typeface="+mj-ea"/>
                        </a:rPr>
                        <a:t>号</a:t>
                      </a:r>
                      <a:r>
                        <a:rPr kumimoji="1" lang="en-US" altLang="ja-JP" sz="1200" b="1" dirty="0">
                          <a:latin typeface="+mj-ea"/>
                          <a:ea typeface="+mj-ea"/>
                        </a:rPr>
                        <a:t>BP</a:t>
                      </a:r>
                      <a:r>
                        <a:rPr kumimoji="1" lang="ja-JP" altLang="en-US" sz="1200" b="1" dirty="0">
                          <a:latin typeface="+mj-ea"/>
                          <a:ea typeface="+mj-ea"/>
                        </a:rPr>
                        <a:t>など） 物流効率が向上し、企業立地</a:t>
                      </a:r>
                      <a:endParaRPr kumimoji="1" lang="en-US" altLang="ja-JP" sz="1200" b="1" dirty="0">
                        <a:latin typeface="+mj-ea"/>
                        <a:ea typeface="+mj-ea"/>
                      </a:endParaRPr>
                    </a:p>
                    <a:p>
                      <a:r>
                        <a:rPr kumimoji="1" lang="en-US" altLang="ja-JP" sz="1200" b="1" dirty="0">
                          <a:latin typeface="+mj-ea"/>
                          <a:ea typeface="+mj-ea"/>
                        </a:rPr>
                        <a:t>   </a:t>
                      </a:r>
                      <a:r>
                        <a:rPr kumimoji="1" lang="ja-JP" altLang="en-US" sz="1200" b="1" dirty="0">
                          <a:latin typeface="+mj-ea"/>
                          <a:ea typeface="+mj-ea"/>
                        </a:rPr>
                        <a:t>の魅力が増す。</a:t>
                      </a:r>
                    </a:p>
                    <a:p>
                      <a:endParaRPr kumimoji="1" lang="en-US" altLang="ja-JP" sz="1200" b="1" dirty="0">
                        <a:latin typeface="+mj-ea"/>
                        <a:ea typeface="+mj-ea"/>
                      </a:endParaRPr>
                    </a:p>
                    <a:p>
                      <a:r>
                        <a:rPr kumimoji="1" lang="ja-JP" altLang="en-US" sz="1200" b="1" dirty="0">
                          <a:latin typeface="+mj-ea"/>
                          <a:ea typeface="+mj-ea"/>
                        </a:rPr>
                        <a:t>●京阪神・中京圏の中間という地政学的優位性 物流ハブとしての価値が今後も高まる。</a:t>
                      </a:r>
                    </a:p>
                    <a:p>
                      <a:endParaRPr kumimoji="1" lang="en-US" altLang="ja-JP" sz="1200" b="1" dirty="0">
                        <a:latin typeface="+mj-ea"/>
                        <a:ea typeface="+mj-ea"/>
                      </a:endParaRPr>
                    </a:p>
                    <a:p>
                      <a:r>
                        <a:rPr kumimoji="1" lang="ja-JP" altLang="en-US" sz="1200" b="1" dirty="0">
                          <a:latin typeface="+mj-ea"/>
                          <a:ea typeface="+mj-ea"/>
                        </a:rPr>
                        <a:t>●人口増加に伴う商業・サービス需要の拡大 第三次産業の成長余地が大きい。</a:t>
                      </a:r>
                    </a:p>
                    <a:p>
                      <a:endParaRPr kumimoji="1" lang="ja-JP" altLang="en-US" b="1" dirty="0">
                        <a:latin typeface="+mj-ea"/>
                        <a:ea typeface="+mj-ea"/>
                      </a:endParaRPr>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r>
                        <a:rPr kumimoji="1" lang="ja-JP" altLang="en-US" sz="1200" b="1" dirty="0">
                          <a:latin typeface="+mj-ea"/>
                          <a:ea typeface="+mj-ea"/>
                        </a:rPr>
                        <a:t>●草津市など周辺都市との競争激化 </a:t>
                      </a:r>
                      <a:br>
                        <a:rPr kumimoji="1" lang="en-US" altLang="ja-JP" sz="1200" b="1" dirty="0">
                          <a:latin typeface="+mj-ea"/>
                          <a:ea typeface="+mj-ea"/>
                        </a:rPr>
                      </a:br>
                      <a:r>
                        <a:rPr kumimoji="1" lang="ja-JP" altLang="en-US" sz="1200" b="1" dirty="0">
                          <a:latin typeface="+mj-ea"/>
                          <a:ea typeface="+mj-ea"/>
                        </a:rPr>
                        <a:t>　　商業・オフィス機能は草津に集中しやすく、産業の偏りが固定化する可能性。</a:t>
                      </a:r>
                    </a:p>
                    <a:p>
                      <a:endParaRPr kumimoji="1" lang="en-US" altLang="ja-JP" sz="1200" b="1" dirty="0">
                        <a:latin typeface="+mj-ea"/>
                        <a:ea typeface="+mj-ea"/>
                      </a:endParaRPr>
                    </a:p>
                    <a:p>
                      <a:r>
                        <a:rPr kumimoji="1" lang="ja-JP" altLang="en-US" sz="1200" b="1" dirty="0">
                          <a:latin typeface="+mj-ea"/>
                          <a:ea typeface="+mj-ea"/>
                        </a:rPr>
                        <a:t>●製造業依存による景気変動リスク </a:t>
                      </a:r>
                      <a:br>
                        <a:rPr kumimoji="1" lang="en-US" altLang="ja-JP" sz="1200" b="1" dirty="0">
                          <a:latin typeface="+mj-ea"/>
                          <a:ea typeface="+mj-ea"/>
                        </a:rPr>
                      </a:br>
                      <a:r>
                        <a:rPr kumimoji="1" lang="ja-JP" altLang="en-US" sz="1200" b="1" dirty="0">
                          <a:latin typeface="+mj-ea"/>
                          <a:ea typeface="+mj-ea"/>
                        </a:rPr>
                        <a:t>　　グローバル供給網の変化や円高局面で影響を受けやすい。</a:t>
                      </a:r>
                    </a:p>
                    <a:p>
                      <a:endParaRPr kumimoji="1" lang="en-US" altLang="ja-JP" sz="1200" b="1" dirty="0">
                        <a:latin typeface="+mj-ea"/>
                        <a:ea typeface="+mj-ea"/>
                      </a:endParaRPr>
                    </a:p>
                    <a:p>
                      <a:r>
                        <a:rPr kumimoji="1" lang="ja-JP" altLang="en-US" sz="1200" b="1" dirty="0">
                          <a:latin typeface="+mj-ea"/>
                          <a:ea typeface="+mj-ea"/>
                        </a:rPr>
                        <a:t>●工場・物流施設の増加による住環境との摩擦 </a:t>
                      </a:r>
                      <a:br>
                        <a:rPr kumimoji="1" lang="en-US" altLang="ja-JP" sz="1200" b="1" dirty="0">
                          <a:latin typeface="+mj-ea"/>
                          <a:ea typeface="+mj-ea"/>
                        </a:rPr>
                      </a:br>
                      <a:r>
                        <a:rPr kumimoji="1" lang="ja-JP" altLang="en-US" sz="1200" b="1" dirty="0">
                          <a:latin typeface="+mj-ea"/>
                          <a:ea typeface="+mj-ea"/>
                        </a:rPr>
                        <a:t>　　住工混在エリアでの環境紛争リスク。</a:t>
                      </a:r>
                    </a:p>
                    <a:p>
                      <a:endParaRPr kumimoji="1" lang="en-US" altLang="ja-JP" sz="1200" b="1" dirty="0">
                        <a:latin typeface="+mj-ea"/>
                        <a:ea typeface="+mj-ea"/>
                      </a:endParaRPr>
                    </a:p>
                    <a:p>
                      <a:r>
                        <a:rPr kumimoji="1" lang="ja-JP" altLang="en-US" sz="1200" b="1" dirty="0">
                          <a:latin typeface="+mj-ea"/>
                          <a:ea typeface="+mj-ea"/>
                        </a:rPr>
                        <a:t>●労働力人口の将来的な減少 </a:t>
                      </a:r>
                      <a:endParaRPr kumimoji="1" lang="en-US" altLang="ja-JP" sz="1200" b="1" dirty="0">
                        <a:latin typeface="+mj-ea"/>
                        <a:ea typeface="+mj-ea"/>
                      </a:endParaRPr>
                    </a:p>
                    <a:p>
                      <a:r>
                        <a:rPr kumimoji="1" lang="ja-JP" altLang="en-US" sz="1200" b="1" dirty="0">
                          <a:latin typeface="+mj-ea"/>
                          <a:ea typeface="+mj-ea"/>
                        </a:rPr>
                        <a:t>　　全国的な人口減少が中長期的に影響</a:t>
                      </a:r>
                    </a:p>
                    <a:p>
                      <a:endParaRPr kumimoji="1" lang="ja-JP" altLang="en-US" b="1" dirty="0">
                        <a:latin typeface="+mj-ea"/>
                        <a:ea typeface="+mj-ea"/>
                      </a:endParaRPr>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4171925130"/>
                  </a:ext>
                </a:extLst>
              </a:tr>
            </a:tbl>
          </a:graphicData>
        </a:graphic>
      </p:graphicFrame>
      <p:sp>
        <p:nvSpPr>
          <p:cNvPr id="4" name="テキスト プレースホルダー 2">
            <a:extLst>
              <a:ext uri="{FF2B5EF4-FFF2-40B4-BE49-F238E27FC236}">
                <a16:creationId xmlns:a16="http://schemas.microsoft.com/office/drawing/2014/main" id="{42769803-D6AD-C1DB-62CB-38DA166B835A}"/>
              </a:ext>
            </a:extLst>
          </p:cNvPr>
          <p:cNvSpPr txBox="1">
            <a:spLocks/>
          </p:cNvSpPr>
          <p:nvPr/>
        </p:nvSpPr>
        <p:spPr>
          <a:xfrm>
            <a:off x="618687" y="98239"/>
            <a:ext cx="10955245" cy="485961"/>
          </a:xfrm>
          <a:prstGeom prst="rect">
            <a:avLst/>
          </a:prstGeom>
        </p:spPr>
        <p:txBody>
          <a:bodyPr>
            <a:noAutofit/>
          </a:bodyPr>
          <a:lstStyle>
            <a:lvl1pPr marL="285750" indent="-285750" algn="l" defTabSz="457200" rtl="0" eaLnBrk="1" latinLnBrk="0" hangingPunct="1">
              <a:spcBef>
                <a:spcPts val="0"/>
              </a:spcBef>
              <a:spcAft>
                <a:spcPts val="1000"/>
              </a:spcAft>
              <a:buClr>
                <a:schemeClr val="tx1"/>
              </a:buClr>
              <a:buSzPct val="100000"/>
              <a:buFont typeface="Arial"/>
              <a:buChar char="•"/>
              <a:defRPr kumimoji="1"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kumimoji="1"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kumimoji="1"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kumimoji="1" sz="1200" kern="1200" cap="none">
                <a:solidFill>
                  <a:schemeClr val="tx1"/>
                </a:solidFill>
                <a:effectLst/>
                <a:latin typeface="+mn-lt"/>
                <a:ea typeface="+mn-ea"/>
                <a:cs typeface="+mn-cs"/>
              </a:defRPr>
            </a:lvl9pPr>
          </a:lstStyle>
          <a:p>
            <a:pPr marL="0" indent="0">
              <a:buNone/>
            </a:pPr>
            <a:r>
              <a:rPr lang="ja-JP" altLang="en-US" sz="2800" dirty="0">
                <a:solidFill>
                  <a:srgbClr val="FFFF00"/>
                </a:solidFill>
              </a:rPr>
              <a:t>・栗東市の産業　　</a:t>
            </a:r>
            <a:r>
              <a:rPr lang="en-US" altLang="ja-JP" sz="2800" dirty="0">
                <a:solidFill>
                  <a:srgbClr val="FFFF00"/>
                </a:solidFill>
              </a:rPr>
              <a:t>SWOT</a:t>
            </a:r>
            <a:r>
              <a:rPr lang="ja-JP" altLang="en-US" sz="2800" dirty="0">
                <a:solidFill>
                  <a:srgbClr val="FFFF00"/>
                </a:solidFill>
              </a:rPr>
              <a:t>分析</a:t>
            </a:r>
          </a:p>
        </p:txBody>
      </p:sp>
    </p:spTree>
    <p:extLst>
      <p:ext uri="{BB962C8B-B14F-4D97-AF65-F5344CB8AC3E}">
        <p14:creationId xmlns:p14="http://schemas.microsoft.com/office/powerpoint/2010/main" val="6567984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天空">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{6D52227B-8C19-40B3-B03B-C9580D9EF923}tf03457452</Template>
  <TotalTime>1143</TotalTime>
  <Words>1662</Words>
  <Application>Microsoft Office PowerPoint</Application>
  <PresentationFormat>ワイド画面</PresentationFormat>
  <Paragraphs>59</Paragraphs>
  <Slides>9</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9</vt:i4>
      </vt:variant>
    </vt:vector>
  </HeadingPairs>
  <TitlesOfParts>
    <vt:vector size="14" baseType="lpstr">
      <vt:lpstr>游ゴシック</vt:lpstr>
      <vt:lpstr>Arial</vt:lpstr>
      <vt:lpstr>Calibri</vt:lpstr>
      <vt:lpstr>Calibri Light</vt:lpstr>
      <vt:lpstr>天空</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産業構成割合（売上） 市内の産業は①卸売業・小売業32.1％②製造業32％を合わせると約６４％③建設業10.6％を含めると約７５％となり、これらの業種は全国の平均より多く栗東市を牽引している業種と言える。反対に医療・福祉、教育学習支援業は全国、滋賀県と比較して売上高が少なく、市民が近隣市に出向いていることが想定され、住民生活向上を図るうえでも、今後の安定した経営が望まれる。</vt:lpstr>
      <vt:lpstr>PowerPoint プレゼンテーション</vt:lpstr>
      <vt:lpstr>地域経済循環率は105.3%であり ・生産（生産所得を生み出す） ・分配（家計や企業の所得の受取） ・支出（消費や投資など） のサイクルがバランス良く回転し、市内経済が循環型構造になっていることを示している。 支出の民間消費額で403億円の地域外流出があることから、市内での個人消費を促す魅力的な店舗運営を行うことができれば、更なる好循環が見込める。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ritto-28</dc:creator>
  <cp:lastModifiedBy>ritto-003</cp:lastModifiedBy>
  <cp:revision>17</cp:revision>
  <cp:lastPrinted>2026-05-22T02:18:48Z</cp:lastPrinted>
  <dcterms:created xsi:type="dcterms:W3CDTF">2025-05-09T02:30:38Z</dcterms:created>
  <dcterms:modified xsi:type="dcterms:W3CDTF">2026-05-22T02:19:20Z</dcterms:modified>
</cp:coreProperties>
</file>